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90" d="100"/>
          <a:sy n="90" d="100"/>
        </p:scale>
        <p:origin x="-1338" y="-6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3/10/2022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000" dirty="0" smtClean="0">
                <a:latin typeface="Arial" panose="020B0604020202020204" pitchFamily="34" charset="0"/>
                <a:cs typeface="Arial" panose="020B0604020202020204" pitchFamily="34" charset="0"/>
              </a:rPr>
              <a:t>Key Stage 2 SATs</a:t>
            </a:r>
            <a:endParaRPr lang="en-GB" sz="60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p:txBody>
          <a:bodyPr/>
          <a:lstStyle/>
          <a:p>
            <a:pPr algn="ctr"/>
            <a:endParaRPr lang="en-GB" dirty="0" smtClean="0">
              <a:latin typeface="CCW Precursive 6" panose="03050602040000000000" pitchFamily="66" charset="0"/>
            </a:endParaRPr>
          </a:p>
          <a:p>
            <a:pPr algn="ctr"/>
            <a:r>
              <a:rPr lang="en-GB" dirty="0" smtClean="0">
                <a:latin typeface="CCW Precursive 6" panose="03050602040000000000" pitchFamily="66" charset="0"/>
              </a:rPr>
              <a:t>Guide for parents and carers</a:t>
            </a:r>
            <a:endParaRPr lang="en-GB" dirty="0">
              <a:latin typeface="CCW Precursive 6" panose="03050602040000000000"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9213" y="450686"/>
            <a:ext cx="2926086" cy="148437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9213" y="2514600"/>
            <a:ext cx="6650186" cy="414494"/>
          </a:xfrm>
          <a:prstGeom prst="rect">
            <a:avLst/>
          </a:prstGeom>
        </p:spPr>
      </p:pic>
    </p:spTree>
    <p:extLst>
      <p:ext uri="{BB962C8B-B14F-4D97-AF65-F5344CB8AC3E}">
        <p14:creationId xmlns:p14="http://schemas.microsoft.com/office/powerpoint/2010/main" val="2277768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24810" y="1302779"/>
            <a:ext cx="6619791" cy="5016758"/>
          </a:xfrm>
          <a:prstGeom prst="rect">
            <a:avLst/>
          </a:prstGeom>
          <a:noFill/>
        </p:spPr>
        <p:txBody>
          <a:bodyPr wrap="square" rtlCol="0">
            <a:spAutoFit/>
          </a:bodyPr>
          <a:lstStyle/>
          <a:p>
            <a:r>
              <a:rPr lang="en-GB" sz="1600" dirty="0" smtClean="0"/>
              <a:t>First and foremost, at Leighswood we focus on your child’s well-being, ensuring they feel confident and try their best in every challenge, not this year but also as they move to Y7 and beyond.</a:t>
            </a:r>
          </a:p>
          <a:p>
            <a:endParaRPr lang="en-GB" sz="1600" dirty="0"/>
          </a:p>
          <a:p>
            <a:r>
              <a:rPr lang="en-GB" sz="1600" dirty="0" smtClean="0"/>
              <a:t>In preparation, through the Autumn Term, all the children have tried out the different styles of tests,  building up their stamina and confidence.</a:t>
            </a:r>
          </a:p>
          <a:p>
            <a:endParaRPr lang="en-GB" sz="1600" dirty="0"/>
          </a:p>
          <a:p>
            <a:r>
              <a:rPr lang="en-GB" sz="1600" dirty="0" smtClean="0"/>
              <a:t>At the beginning of the Spring Term, all the children had a go at what a real week of SATs to see what it would look like, sitting on their own tables, sitting in different rooms and again building up stamina and confidence. They were brilliant and impressed us with their recall, their confidence and maturity.</a:t>
            </a:r>
          </a:p>
          <a:p>
            <a:endParaRPr lang="en-GB" sz="1600" dirty="0"/>
          </a:p>
          <a:p>
            <a:r>
              <a:rPr lang="en-GB" sz="1600" dirty="0" smtClean="0"/>
              <a:t>Before Easter the children will have another go at trying out the SAT’s.</a:t>
            </a:r>
          </a:p>
          <a:p>
            <a:endParaRPr lang="en-GB" sz="1600" dirty="0"/>
          </a:p>
          <a:p>
            <a:r>
              <a:rPr lang="en-GB" sz="1600" dirty="0" smtClean="0"/>
              <a:t>All these opportunities are really useful for they children to understand what they need to do and for teachers to find where they can help them, ready for May.</a:t>
            </a:r>
            <a:endParaRPr lang="en-GB" sz="1600" dirty="0"/>
          </a:p>
        </p:txBody>
      </p:sp>
      <p:sp>
        <p:nvSpPr>
          <p:cNvPr id="3" name="Rounded Rectangular Callout 2"/>
          <p:cNvSpPr/>
          <p:nvPr/>
        </p:nvSpPr>
        <p:spPr>
          <a:xfrm rot="887406">
            <a:off x="9803428" y="344204"/>
            <a:ext cx="2236124" cy="1288472"/>
          </a:xfrm>
          <a:prstGeom prst="wedgeRoundRectCallou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smtClean="0">
                <a:latin typeface="CCW Precursive 6" panose="03050602040000000000" pitchFamily="66" charset="0"/>
              </a:rPr>
              <a:t>What are the tests like?</a:t>
            </a:r>
            <a:endParaRPr lang="en-GB" dirty="0">
              <a:latin typeface="CCW Precursive 6" panose="03050602040000000000" pitchFamily="66" charset="0"/>
            </a:endParaRPr>
          </a:p>
        </p:txBody>
      </p:sp>
      <p:sp>
        <p:nvSpPr>
          <p:cNvPr id="4" name="Oval Callout 3"/>
          <p:cNvSpPr/>
          <p:nvPr/>
        </p:nvSpPr>
        <p:spPr>
          <a:xfrm rot="20251286">
            <a:off x="9182727" y="2118152"/>
            <a:ext cx="2809702" cy="1471352"/>
          </a:xfrm>
          <a:prstGeom prst="wedgeEllipse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1200" dirty="0" smtClean="0">
                <a:latin typeface="CCW Precursive 6" panose="03050602040000000000" pitchFamily="66" charset="0"/>
              </a:rPr>
              <a:t>Do I need a pencil case? What happens if my pencil breaks?</a:t>
            </a:r>
            <a:endParaRPr lang="en-GB" sz="1200" dirty="0">
              <a:latin typeface="CCW Precursive 6" panose="03050602040000000000" pitchFamily="66" charset="0"/>
            </a:endParaRPr>
          </a:p>
        </p:txBody>
      </p:sp>
      <p:sp>
        <p:nvSpPr>
          <p:cNvPr id="5" name="Rounded Rectangular Callout 4"/>
          <p:cNvSpPr/>
          <p:nvPr/>
        </p:nvSpPr>
        <p:spPr>
          <a:xfrm rot="1297944">
            <a:off x="9754178" y="4559999"/>
            <a:ext cx="2236124" cy="1288472"/>
          </a:xfrm>
          <a:prstGeom prst="wedgeRoundRectCallou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smtClean="0">
                <a:latin typeface="CCW Precursive 6" panose="03050602040000000000" pitchFamily="66" charset="0"/>
              </a:rPr>
              <a:t>I don’t think I can answer the questions, will somebody help me?</a:t>
            </a:r>
            <a:endParaRPr lang="en-GB" sz="1400" dirty="0">
              <a:latin typeface="CCW Precursive 6" panose="03050602040000000000" pitchFamily="66" charset="0"/>
            </a:endParaRPr>
          </a:p>
        </p:txBody>
      </p:sp>
      <p:sp>
        <p:nvSpPr>
          <p:cNvPr id="6" name="Rounded Rectangle 5"/>
          <p:cNvSpPr/>
          <p:nvPr/>
        </p:nvSpPr>
        <p:spPr>
          <a:xfrm>
            <a:off x="7996817" y="1178884"/>
            <a:ext cx="2510443" cy="1219750"/>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100" dirty="0" smtClean="0">
                <a:latin typeface="CCW Precursive 6" panose="03050602040000000000" pitchFamily="66" charset="0"/>
              </a:rPr>
              <a:t>You will have lots of opportunity to see the different styles of questions, in lessons and we will practice lots of times so you feel confident.</a:t>
            </a:r>
            <a:endParaRPr lang="en-GB" sz="1100" dirty="0">
              <a:latin typeface="CCW Precursive 6" panose="03050602040000000000" pitchFamily="66" charset="0"/>
            </a:endParaRPr>
          </a:p>
        </p:txBody>
      </p:sp>
      <p:sp>
        <p:nvSpPr>
          <p:cNvPr id="7" name="Rounded Rectangle 6"/>
          <p:cNvSpPr/>
          <p:nvPr/>
        </p:nvSpPr>
        <p:spPr>
          <a:xfrm>
            <a:off x="7996817" y="3497387"/>
            <a:ext cx="2984270" cy="933346"/>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100" dirty="0" smtClean="0">
                <a:latin typeface="CCW Precursive 6" panose="03050602040000000000" pitchFamily="66" charset="0"/>
              </a:rPr>
              <a:t>Everything you need will be on your table and if your pencil breaks, an adult will be there to give you another one to write with.</a:t>
            </a:r>
            <a:endParaRPr lang="en-GB" sz="1100" dirty="0">
              <a:latin typeface="CCW Precursive 6" panose="03050602040000000000" pitchFamily="66" charset="0"/>
            </a:endParaRPr>
          </a:p>
        </p:txBody>
      </p:sp>
      <p:sp>
        <p:nvSpPr>
          <p:cNvPr id="8" name="Rounded Rectangle 7"/>
          <p:cNvSpPr/>
          <p:nvPr/>
        </p:nvSpPr>
        <p:spPr>
          <a:xfrm>
            <a:off x="7697585" y="5598978"/>
            <a:ext cx="2889993" cy="1219750"/>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100" dirty="0" smtClean="0">
                <a:latin typeface="CCW Precursive 6" panose="03050602040000000000" pitchFamily="66" charset="0"/>
              </a:rPr>
              <a:t>If you find a question tricky, you can leave it out and go to the next one, You might not be able to answer them all, that’s OK. You will be brilliant, just try your best.</a:t>
            </a:r>
            <a:endParaRPr lang="en-GB" sz="1100" dirty="0">
              <a:latin typeface="CCW Precursive 6" panose="03050602040000000000" pitchFamily="66" charset="0"/>
            </a:endParaRPr>
          </a:p>
        </p:txBody>
      </p:sp>
    </p:spTree>
    <p:extLst>
      <p:ext uri="{BB962C8B-B14F-4D97-AF65-F5344CB8AC3E}">
        <p14:creationId xmlns:p14="http://schemas.microsoft.com/office/powerpoint/2010/main" val="3845346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02625" y="556953"/>
            <a:ext cx="3298075" cy="5355312"/>
          </a:xfrm>
          <a:prstGeom prst="rect">
            <a:avLst/>
          </a:prstGeom>
          <a:noFill/>
        </p:spPr>
        <p:txBody>
          <a:bodyPr wrap="square" rtlCol="0">
            <a:spAutoFit/>
          </a:bodyPr>
          <a:lstStyle/>
          <a:p>
            <a:pPr fontAlgn="base"/>
            <a:r>
              <a:rPr lang="en-GB" b="1" dirty="0"/>
              <a:t>When are the KS2 SATs 2022 and what do you need to know?</a:t>
            </a:r>
          </a:p>
          <a:p>
            <a:pPr fontAlgn="base"/>
            <a:r>
              <a:rPr lang="en-GB" dirty="0"/>
              <a:t>The dates for the KS2 SATs normally run over a one week period. </a:t>
            </a:r>
            <a:endParaRPr lang="en-GB" dirty="0" smtClean="0"/>
          </a:p>
          <a:p>
            <a:pPr fontAlgn="base"/>
            <a:endParaRPr lang="en-GB" dirty="0"/>
          </a:p>
          <a:p>
            <a:pPr fontAlgn="base"/>
            <a:r>
              <a:rPr lang="en-GB" dirty="0" smtClean="0"/>
              <a:t>In</a:t>
            </a:r>
            <a:r>
              <a:rPr lang="en-GB" dirty="0"/>
              <a:t> </a:t>
            </a:r>
            <a:r>
              <a:rPr lang="en-GB" b="1" dirty="0"/>
              <a:t>2022</a:t>
            </a:r>
            <a:r>
              <a:rPr lang="en-GB" dirty="0"/>
              <a:t> the KS2 SATs will take place between Monday 9th May </a:t>
            </a:r>
            <a:r>
              <a:rPr lang="en-GB" b="1" dirty="0"/>
              <a:t>2022</a:t>
            </a:r>
            <a:r>
              <a:rPr lang="en-GB" dirty="0"/>
              <a:t> – Thursday 12th May </a:t>
            </a:r>
            <a:r>
              <a:rPr lang="en-GB" b="1" dirty="0"/>
              <a:t>2022</a:t>
            </a:r>
            <a:r>
              <a:rPr lang="en-GB" dirty="0"/>
              <a:t>. </a:t>
            </a:r>
            <a:endParaRPr lang="en-GB" dirty="0" smtClean="0"/>
          </a:p>
          <a:p>
            <a:pPr fontAlgn="base"/>
            <a:endParaRPr lang="en-GB" dirty="0"/>
          </a:p>
          <a:p>
            <a:pPr fontAlgn="base"/>
            <a:r>
              <a:rPr lang="en-GB" dirty="0" smtClean="0"/>
              <a:t>Over </a:t>
            </a:r>
            <a:r>
              <a:rPr lang="en-GB" dirty="0"/>
              <a:t>this period pupils will sit 6 different tests, with English normally taking place at the beginning of the week and maths at the end.</a:t>
            </a:r>
          </a:p>
          <a:p>
            <a:r>
              <a:rPr lang="en-GB" dirty="0"/>
              <a:t/>
            </a:r>
            <a:br>
              <a:rPr lang="en-GB" dirty="0"/>
            </a:br>
            <a:endParaRPr lang="en-GB" dirty="0">
              <a:latin typeface="CCW Precursive 6" panose="03050602040000000000" pitchFamily="66" charset="0"/>
            </a:endParaRPr>
          </a:p>
        </p:txBody>
      </p:sp>
      <p:pic>
        <p:nvPicPr>
          <p:cNvPr id="3" name="Picture 2"/>
          <p:cNvPicPr>
            <a:picLocks noChangeAspect="1"/>
          </p:cNvPicPr>
          <p:nvPr/>
        </p:nvPicPr>
        <p:blipFill rotWithShape="1">
          <a:blip r:embed="rId2"/>
          <a:srcRect l="75369" t="51892" r="8961" b="12182"/>
          <a:stretch/>
        </p:blipFill>
        <p:spPr>
          <a:xfrm>
            <a:off x="7029451" y="720009"/>
            <a:ext cx="3543300" cy="2914650"/>
          </a:xfrm>
          <a:prstGeom prst="rect">
            <a:avLst/>
          </a:prstGeom>
        </p:spPr>
      </p:pic>
      <p:pic>
        <p:nvPicPr>
          <p:cNvPr id="4" name="Picture 3"/>
          <p:cNvPicPr>
            <a:picLocks noChangeAspect="1"/>
          </p:cNvPicPr>
          <p:nvPr/>
        </p:nvPicPr>
        <p:blipFill rotWithShape="1">
          <a:blip r:embed="rId3"/>
          <a:srcRect l="76780" t="55598" r="9890" b="20992"/>
          <a:stretch/>
        </p:blipFill>
        <p:spPr>
          <a:xfrm>
            <a:off x="7029451" y="3615609"/>
            <a:ext cx="3543300" cy="2232765"/>
          </a:xfrm>
          <a:prstGeom prst="rect">
            <a:avLst/>
          </a:prstGeom>
        </p:spPr>
      </p:pic>
    </p:spTree>
    <p:extLst>
      <p:ext uri="{BB962C8B-B14F-4D97-AF65-F5344CB8AC3E}">
        <p14:creationId xmlns:p14="http://schemas.microsoft.com/office/powerpoint/2010/main" val="882941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50" y="360045"/>
            <a:ext cx="6629400" cy="2862322"/>
          </a:xfrm>
          <a:prstGeom prst="rect">
            <a:avLst/>
          </a:prstGeom>
        </p:spPr>
        <p:txBody>
          <a:bodyPr wrap="square">
            <a:spAutoFit/>
          </a:bodyPr>
          <a:lstStyle/>
          <a:p>
            <a:pPr fontAlgn="base"/>
            <a:r>
              <a:rPr lang="en-GB" b="1" dirty="0" smtClean="0"/>
              <a:t>GRAMMAR, PUNCTUATION and SPELLING</a:t>
            </a:r>
          </a:p>
          <a:p>
            <a:pPr fontAlgn="base">
              <a:buFont typeface="Arial" panose="020B0604020202020204" pitchFamily="34" charset="0"/>
              <a:buChar char="•"/>
            </a:pPr>
            <a:endParaRPr lang="en-GB" dirty="0"/>
          </a:p>
          <a:p>
            <a:pPr fontAlgn="base">
              <a:buFont typeface="Arial" panose="020B0604020202020204" pitchFamily="34" charset="0"/>
              <a:buChar char="•"/>
            </a:pPr>
            <a:r>
              <a:rPr lang="en-GB" dirty="0" smtClean="0"/>
              <a:t>A </a:t>
            </a:r>
            <a:r>
              <a:rPr lang="en-GB" dirty="0"/>
              <a:t>spelling test is administered containing 20 words, which lasts approximately 15 minutes. </a:t>
            </a:r>
            <a:endParaRPr lang="en-GB" dirty="0" smtClean="0"/>
          </a:p>
          <a:p>
            <a:pPr fontAlgn="base">
              <a:buFont typeface="Arial" panose="020B0604020202020204" pitchFamily="34" charset="0"/>
              <a:buChar char="•"/>
            </a:pPr>
            <a:r>
              <a:rPr lang="en-GB" dirty="0" smtClean="0"/>
              <a:t> </a:t>
            </a:r>
            <a:r>
              <a:rPr lang="en-GB" dirty="0"/>
              <a:t>A separate test is given on grammar, punctuation and vocabulary</a:t>
            </a:r>
            <a:r>
              <a:rPr lang="en-GB" dirty="0" smtClean="0"/>
              <a:t>.</a:t>
            </a:r>
          </a:p>
          <a:p>
            <a:pPr fontAlgn="base">
              <a:buFont typeface="Arial" panose="020B0604020202020204" pitchFamily="34" charset="0"/>
              <a:buChar char="•"/>
            </a:pPr>
            <a:r>
              <a:rPr lang="en-GB" dirty="0" smtClean="0"/>
              <a:t> </a:t>
            </a:r>
            <a:r>
              <a:rPr lang="en-GB" dirty="0"/>
              <a:t>This test lasts for 45 minutes and requires short answer questions including some multiple choice</a:t>
            </a:r>
            <a:r>
              <a:rPr lang="en-GB" dirty="0" smtClean="0"/>
              <a:t>.</a:t>
            </a:r>
          </a:p>
          <a:p>
            <a:pPr fontAlgn="base">
              <a:buFont typeface="Arial" panose="020B0604020202020204" pitchFamily="34" charset="0"/>
              <a:buChar char="•"/>
            </a:pPr>
            <a:r>
              <a:rPr lang="en-GB" dirty="0" smtClean="0"/>
              <a:t> </a:t>
            </a:r>
            <a:r>
              <a:rPr lang="en-GB" dirty="0"/>
              <a:t>Marks for these two tests are added together to give a total for grammar, punctuation and spelling.</a:t>
            </a:r>
            <a:endParaRPr lang="en-GB" b="0" i="0" dirty="0">
              <a:solidFill>
                <a:srgbClr val="0C1F32"/>
              </a:solidFill>
              <a:effectLst/>
              <a:latin typeface="Nunito"/>
            </a:endParaRPr>
          </a:p>
        </p:txBody>
      </p:sp>
      <p:pic>
        <p:nvPicPr>
          <p:cNvPr id="3" name="Picture 2"/>
          <p:cNvPicPr>
            <a:picLocks noChangeAspect="1"/>
          </p:cNvPicPr>
          <p:nvPr/>
        </p:nvPicPr>
        <p:blipFill rotWithShape="1">
          <a:blip r:embed="rId2"/>
          <a:srcRect l="66859" t="53706" r="9221" b="15759"/>
          <a:stretch/>
        </p:blipFill>
        <p:spPr>
          <a:xfrm>
            <a:off x="6015789" y="3222367"/>
            <a:ext cx="5357061" cy="2453616"/>
          </a:xfrm>
          <a:prstGeom prst="rect">
            <a:avLst/>
          </a:prstGeom>
        </p:spPr>
      </p:pic>
      <p:pic>
        <p:nvPicPr>
          <p:cNvPr id="4" name="Picture 3"/>
          <p:cNvPicPr>
            <a:picLocks noChangeAspect="1"/>
          </p:cNvPicPr>
          <p:nvPr/>
        </p:nvPicPr>
        <p:blipFill rotWithShape="1">
          <a:blip r:embed="rId3"/>
          <a:srcRect l="67276" t="57080" r="9967" b="9921"/>
          <a:stretch/>
        </p:blipFill>
        <p:spPr>
          <a:xfrm>
            <a:off x="1311878" y="3751756"/>
            <a:ext cx="5184172" cy="2697170"/>
          </a:xfrm>
          <a:prstGeom prst="rect">
            <a:avLst/>
          </a:prstGeom>
        </p:spPr>
      </p:pic>
    </p:spTree>
    <p:extLst>
      <p:ext uri="{BB962C8B-B14F-4D97-AF65-F5344CB8AC3E}">
        <p14:creationId xmlns:p14="http://schemas.microsoft.com/office/powerpoint/2010/main" val="633559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70289" y="1327157"/>
            <a:ext cx="7507544" cy="4247317"/>
          </a:xfrm>
          <a:prstGeom prst="rect">
            <a:avLst/>
          </a:prstGeom>
        </p:spPr>
        <p:txBody>
          <a:bodyPr wrap="square">
            <a:spAutoFit/>
          </a:bodyPr>
          <a:lstStyle/>
          <a:p>
            <a:r>
              <a:rPr lang="en-GB" b="1" dirty="0" smtClean="0"/>
              <a:t>READING</a:t>
            </a:r>
          </a:p>
          <a:p>
            <a:endParaRPr lang="en-GB" dirty="0"/>
          </a:p>
          <a:p>
            <a:r>
              <a:rPr lang="en-GB" dirty="0" smtClean="0"/>
              <a:t>The </a:t>
            </a:r>
            <a:r>
              <a:rPr lang="en-GB" dirty="0"/>
              <a:t>reading test consists of a single test paper with three unrelated reading texts. Children are given 60 minutes in total, which includes reading the texts and answering the questions. </a:t>
            </a:r>
            <a:endParaRPr lang="en-GB" dirty="0" smtClean="0"/>
          </a:p>
          <a:p>
            <a:r>
              <a:rPr lang="en-GB" dirty="0" smtClean="0"/>
              <a:t>• </a:t>
            </a:r>
            <a:r>
              <a:rPr lang="en-GB" dirty="0"/>
              <a:t>A total of 50 marks are available. </a:t>
            </a:r>
            <a:endParaRPr lang="en-GB" dirty="0" smtClean="0"/>
          </a:p>
          <a:p>
            <a:r>
              <a:rPr lang="en-GB" dirty="0" smtClean="0"/>
              <a:t>• </a:t>
            </a:r>
            <a:r>
              <a:rPr lang="en-GB" dirty="0"/>
              <a:t>Questions are designed to assess the comprehension and understanding of a child’s reading. </a:t>
            </a:r>
            <a:endParaRPr lang="en-GB" dirty="0" smtClean="0"/>
          </a:p>
          <a:p>
            <a:r>
              <a:rPr lang="en-GB" dirty="0" smtClean="0"/>
              <a:t>• </a:t>
            </a:r>
            <a:r>
              <a:rPr lang="en-GB" dirty="0"/>
              <a:t>During the reading paper, a child’s inference and deduction skills are thoroughly tested. They will also be expected to answer questions on authorial choices: explaining why an author has chosen to use particular vocabulary, grammar and text features. </a:t>
            </a:r>
            <a:endParaRPr lang="en-GB" dirty="0" smtClean="0"/>
          </a:p>
          <a:p>
            <a:r>
              <a:rPr lang="en-GB" dirty="0" smtClean="0"/>
              <a:t>• </a:t>
            </a:r>
            <a:r>
              <a:rPr lang="en-GB" dirty="0"/>
              <a:t>Some questions are multiple choice or selected response; others require short answers and some require an extended response or explanation. </a:t>
            </a:r>
          </a:p>
        </p:txBody>
      </p:sp>
    </p:spTree>
    <p:extLst>
      <p:ext uri="{BB962C8B-B14F-4D97-AF65-F5344CB8AC3E}">
        <p14:creationId xmlns:p14="http://schemas.microsoft.com/office/powerpoint/2010/main" val="3313507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66900" t="59390" r="8691" b="13819"/>
          <a:stretch/>
        </p:blipFill>
        <p:spPr>
          <a:xfrm>
            <a:off x="3775587" y="3352723"/>
            <a:ext cx="8114214" cy="3195560"/>
          </a:xfrm>
          <a:prstGeom prst="rect">
            <a:avLst/>
          </a:prstGeom>
        </p:spPr>
      </p:pic>
      <p:pic>
        <p:nvPicPr>
          <p:cNvPr id="3" name="Picture 2"/>
          <p:cNvPicPr>
            <a:picLocks noChangeAspect="1"/>
          </p:cNvPicPr>
          <p:nvPr/>
        </p:nvPicPr>
        <p:blipFill rotWithShape="1">
          <a:blip r:embed="rId3"/>
          <a:srcRect l="65770" t="54400" r="9539" b="18021"/>
          <a:stretch/>
        </p:blipFill>
        <p:spPr>
          <a:xfrm>
            <a:off x="1750142" y="471533"/>
            <a:ext cx="7189255" cy="2881190"/>
          </a:xfrm>
          <a:prstGeom prst="rect">
            <a:avLst/>
          </a:prstGeom>
        </p:spPr>
      </p:pic>
    </p:spTree>
    <p:extLst>
      <p:ext uri="{BB962C8B-B14F-4D97-AF65-F5344CB8AC3E}">
        <p14:creationId xmlns:p14="http://schemas.microsoft.com/office/powerpoint/2010/main" val="3465028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1652" y="434511"/>
            <a:ext cx="5771535" cy="3970318"/>
          </a:xfrm>
          <a:prstGeom prst="rect">
            <a:avLst/>
          </a:prstGeom>
        </p:spPr>
        <p:txBody>
          <a:bodyPr wrap="square">
            <a:spAutoFit/>
          </a:bodyPr>
          <a:lstStyle/>
          <a:p>
            <a:r>
              <a:rPr lang="en-GB" b="1" dirty="0" smtClean="0"/>
              <a:t>MATHEMATICS</a:t>
            </a:r>
          </a:p>
          <a:p>
            <a:endParaRPr lang="en-GB" dirty="0"/>
          </a:p>
          <a:p>
            <a:r>
              <a:rPr lang="en-GB" dirty="0" smtClean="0"/>
              <a:t>Children </a:t>
            </a:r>
            <a:r>
              <a:rPr lang="en-GB" dirty="0"/>
              <a:t>will sit three tests: paper 1, paper 2 and paper 3. </a:t>
            </a:r>
            <a:endParaRPr lang="en-GB" dirty="0" smtClean="0"/>
          </a:p>
          <a:p>
            <a:r>
              <a:rPr lang="en-GB" dirty="0" smtClean="0"/>
              <a:t>• </a:t>
            </a:r>
            <a:r>
              <a:rPr lang="en-GB" dirty="0"/>
              <a:t>Paper 1 is for arithmetic lasting for 30 minutes, covering calculation methods for all operations, including use of fractions, percentages and decimals. </a:t>
            </a:r>
            <a:endParaRPr lang="en-GB" dirty="0" smtClean="0"/>
          </a:p>
          <a:p>
            <a:r>
              <a:rPr lang="en-GB" dirty="0" smtClean="0"/>
              <a:t>• </a:t>
            </a:r>
            <a:r>
              <a:rPr lang="en-GB" dirty="0"/>
              <a:t>Questions gradually increase in difficulty. </a:t>
            </a:r>
            <a:endParaRPr lang="en-GB" dirty="0" smtClean="0"/>
          </a:p>
          <a:p>
            <a:r>
              <a:rPr lang="en-GB" dirty="0" smtClean="0"/>
              <a:t>• </a:t>
            </a:r>
            <a:r>
              <a:rPr lang="en-GB" dirty="0"/>
              <a:t>Papers 2 and 3 cover problem solving and reasoning, each lasting for 40 minutes</a:t>
            </a:r>
            <a:r>
              <a:rPr lang="en-GB" dirty="0" smtClean="0"/>
              <a:t>.</a:t>
            </a:r>
          </a:p>
          <a:p>
            <a:r>
              <a:rPr lang="en-GB" dirty="0" smtClean="0"/>
              <a:t> </a:t>
            </a:r>
            <a:r>
              <a:rPr lang="en-GB" dirty="0"/>
              <a:t>• Pupils will still require calculation skills but will need to answer questions in context and decide what is required to find a solution.</a:t>
            </a:r>
          </a:p>
        </p:txBody>
      </p:sp>
      <p:pic>
        <p:nvPicPr>
          <p:cNvPr id="3" name="Picture 2"/>
          <p:cNvPicPr>
            <a:picLocks noChangeAspect="1"/>
          </p:cNvPicPr>
          <p:nvPr/>
        </p:nvPicPr>
        <p:blipFill rotWithShape="1">
          <a:blip r:embed="rId2"/>
          <a:srcRect l="70011" t="49146" r="13497" b="9353"/>
          <a:stretch/>
        </p:blipFill>
        <p:spPr>
          <a:xfrm>
            <a:off x="7433187" y="2419670"/>
            <a:ext cx="4129549" cy="3728393"/>
          </a:xfrm>
          <a:prstGeom prst="rect">
            <a:avLst/>
          </a:prstGeom>
        </p:spPr>
      </p:pic>
    </p:spTree>
    <p:extLst>
      <p:ext uri="{BB962C8B-B14F-4D97-AF65-F5344CB8AC3E}">
        <p14:creationId xmlns:p14="http://schemas.microsoft.com/office/powerpoint/2010/main" val="162112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65959" t="51773" r="12460" b="3312"/>
          <a:stretch/>
        </p:blipFill>
        <p:spPr>
          <a:xfrm>
            <a:off x="1740311" y="678426"/>
            <a:ext cx="5191431" cy="3876571"/>
          </a:xfrm>
          <a:prstGeom prst="rect">
            <a:avLst/>
          </a:prstGeom>
        </p:spPr>
      </p:pic>
      <p:sp>
        <p:nvSpPr>
          <p:cNvPr id="3" name="Cloud Callout 2"/>
          <p:cNvSpPr/>
          <p:nvPr/>
        </p:nvSpPr>
        <p:spPr>
          <a:xfrm>
            <a:off x="6282813" y="914400"/>
            <a:ext cx="4434806" cy="2721936"/>
          </a:xfrm>
          <a:prstGeom prst="cloudCallout">
            <a:avLst>
              <a:gd name="adj1" fmla="val -23424"/>
              <a:gd name="adj2" fmla="val 74750"/>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smtClean="0"/>
              <a:t>If 6 pencils are £1.68 then 3 will be £1.68 ÷ 2 = 84p</a:t>
            </a:r>
          </a:p>
          <a:p>
            <a:pPr algn="ctr"/>
            <a:endParaRPr lang="en-GB" dirty="0"/>
          </a:p>
          <a:p>
            <a:pPr algn="ctr"/>
            <a:r>
              <a:rPr lang="en-GB" dirty="0" smtClean="0"/>
              <a:t>Therefore 1 rubber will cost</a:t>
            </a:r>
          </a:p>
          <a:p>
            <a:pPr algn="ctr"/>
            <a:r>
              <a:rPr lang="en-GB" dirty="0" smtClean="0"/>
              <a:t>£1.09 – 84p = 25p</a:t>
            </a:r>
            <a:endParaRPr lang="en-GB" dirty="0"/>
          </a:p>
        </p:txBody>
      </p:sp>
      <p:sp>
        <p:nvSpPr>
          <p:cNvPr id="4" name="Rounded Rectangle 3"/>
          <p:cNvSpPr/>
          <p:nvPr/>
        </p:nvSpPr>
        <p:spPr>
          <a:xfrm>
            <a:off x="7060019" y="4316819"/>
            <a:ext cx="3965944" cy="1913860"/>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smtClean="0"/>
              <a:t>The numbers used are small but you need to remember this is a two step problem and find the cost of 1 rubber. The pictures are always useful to use too.</a:t>
            </a:r>
            <a:endParaRPr lang="en-GB" dirty="0"/>
          </a:p>
        </p:txBody>
      </p:sp>
      <p:sp>
        <p:nvSpPr>
          <p:cNvPr id="5" name="Rounded Rectangle 4"/>
          <p:cNvSpPr/>
          <p:nvPr/>
        </p:nvSpPr>
        <p:spPr>
          <a:xfrm>
            <a:off x="4954772" y="1095153"/>
            <a:ext cx="382772" cy="999461"/>
          </a:xfrm>
          <a:prstGeom prst="round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p:cNvSpPr/>
          <p:nvPr/>
        </p:nvSpPr>
        <p:spPr>
          <a:xfrm>
            <a:off x="4954772" y="2116980"/>
            <a:ext cx="382772" cy="999461"/>
          </a:xfrm>
          <a:prstGeom prst="roundRect">
            <a:avLst/>
          </a:prstGeom>
          <a:no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962737" y="1594883"/>
            <a:ext cx="2475328" cy="646331"/>
          </a:xfrm>
          <a:prstGeom prst="rect">
            <a:avLst/>
          </a:prstGeom>
          <a:noFill/>
        </p:spPr>
        <p:txBody>
          <a:bodyPr wrap="square" rtlCol="0">
            <a:spAutoFit/>
          </a:bodyPr>
          <a:lstStyle/>
          <a:p>
            <a:r>
              <a:rPr lang="en-GB" dirty="0" smtClean="0"/>
              <a:t>6p = £1.68</a:t>
            </a:r>
          </a:p>
          <a:p>
            <a:r>
              <a:rPr lang="en-GB" dirty="0"/>
              <a:t> </a:t>
            </a:r>
            <a:r>
              <a:rPr lang="en-GB" dirty="0" smtClean="0"/>
              <a:t> p = £ 1.68 ÷ 6 = 28 </a:t>
            </a:r>
            <a:endParaRPr lang="en-GB" dirty="0"/>
          </a:p>
        </p:txBody>
      </p:sp>
      <p:sp>
        <p:nvSpPr>
          <p:cNvPr id="8" name="TextBox 7"/>
          <p:cNvSpPr txBox="1"/>
          <p:nvPr/>
        </p:nvSpPr>
        <p:spPr>
          <a:xfrm>
            <a:off x="1802734" y="2450975"/>
            <a:ext cx="2679404" cy="646331"/>
          </a:xfrm>
          <a:prstGeom prst="rect">
            <a:avLst/>
          </a:prstGeom>
          <a:noFill/>
        </p:spPr>
        <p:txBody>
          <a:bodyPr wrap="square" rtlCol="0">
            <a:spAutoFit/>
          </a:bodyPr>
          <a:lstStyle/>
          <a:p>
            <a:r>
              <a:rPr lang="en-GB" dirty="0" smtClean="0"/>
              <a:t>3p + r  = £1.09</a:t>
            </a:r>
          </a:p>
          <a:p>
            <a:r>
              <a:rPr lang="en-GB" dirty="0" smtClean="0"/>
              <a:t>(28 x 3) + r = £1.09</a:t>
            </a:r>
            <a:endParaRPr lang="en-GB" dirty="0"/>
          </a:p>
        </p:txBody>
      </p:sp>
    </p:spTree>
    <p:extLst>
      <p:ext uri="{BB962C8B-B14F-4D97-AF65-F5344CB8AC3E}">
        <p14:creationId xmlns:p14="http://schemas.microsoft.com/office/powerpoint/2010/main" val="976035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68367" t="58095" r="11115" b="7441"/>
          <a:stretch/>
        </p:blipFill>
        <p:spPr>
          <a:xfrm>
            <a:off x="2020185" y="361508"/>
            <a:ext cx="9103805" cy="5486399"/>
          </a:xfrm>
          <a:prstGeom prst="rect">
            <a:avLst/>
          </a:prstGeom>
        </p:spPr>
      </p:pic>
      <p:sp>
        <p:nvSpPr>
          <p:cNvPr id="3" name="TextBox 2"/>
          <p:cNvSpPr txBox="1"/>
          <p:nvPr/>
        </p:nvSpPr>
        <p:spPr>
          <a:xfrm>
            <a:off x="3891515" y="2700669"/>
            <a:ext cx="5273749" cy="1938992"/>
          </a:xfrm>
          <a:prstGeom prst="rect">
            <a:avLst/>
          </a:prstGeom>
          <a:noFill/>
        </p:spPr>
        <p:txBody>
          <a:bodyPr wrap="square" rtlCol="0">
            <a:spAutoFit/>
          </a:bodyPr>
          <a:lstStyle/>
          <a:p>
            <a:r>
              <a:rPr lang="en-GB" sz="2000" dirty="0" smtClean="0"/>
              <a:t>If 5542 ÷17 = 326</a:t>
            </a:r>
          </a:p>
          <a:p>
            <a:r>
              <a:rPr lang="en-GB" sz="2000" dirty="0" smtClean="0"/>
              <a:t>Then I know that </a:t>
            </a:r>
          </a:p>
          <a:p>
            <a:r>
              <a:rPr lang="en-GB" sz="2000" dirty="0" smtClean="0"/>
              <a:t>326 x 17 = 5542</a:t>
            </a:r>
          </a:p>
          <a:p>
            <a:endParaRPr lang="en-GB" sz="2000" dirty="0"/>
          </a:p>
          <a:p>
            <a:r>
              <a:rPr lang="en-GB" sz="2000" dirty="0" smtClean="0"/>
              <a:t>If 17 lots of 326 = 5542</a:t>
            </a:r>
          </a:p>
          <a:p>
            <a:r>
              <a:rPr lang="en-GB" sz="2000" dirty="0" smtClean="0"/>
              <a:t>Then 18 lots of 326 would be 5542 + 326</a:t>
            </a:r>
            <a:endParaRPr lang="en-GB" sz="2000" dirty="0"/>
          </a:p>
        </p:txBody>
      </p:sp>
      <p:sp>
        <p:nvSpPr>
          <p:cNvPr id="4" name="TextBox 3"/>
          <p:cNvSpPr txBox="1"/>
          <p:nvPr/>
        </p:nvSpPr>
        <p:spPr>
          <a:xfrm>
            <a:off x="7719238" y="2516003"/>
            <a:ext cx="2488018" cy="369332"/>
          </a:xfrm>
          <a:prstGeom prst="rect">
            <a:avLst/>
          </a:prstGeom>
          <a:noFill/>
        </p:spPr>
        <p:txBody>
          <a:bodyPr wrap="square" rtlCol="0">
            <a:spAutoFit/>
          </a:bodyPr>
          <a:lstStyle/>
          <a:p>
            <a:r>
              <a:rPr lang="en-GB" b="1" dirty="0" smtClean="0"/>
              <a:t>Switcher</a:t>
            </a:r>
            <a:endParaRPr lang="en-GB" b="1" dirty="0"/>
          </a:p>
        </p:txBody>
      </p:sp>
      <p:cxnSp>
        <p:nvCxnSpPr>
          <p:cNvPr id="8" name="Straight Arrow Connector 7"/>
          <p:cNvCxnSpPr/>
          <p:nvPr/>
        </p:nvCxnSpPr>
        <p:spPr>
          <a:xfrm flipH="1">
            <a:off x="6092456" y="2885335"/>
            <a:ext cx="1531088" cy="5915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6018029" y="2796363"/>
            <a:ext cx="1531087" cy="889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3094076" y="1492423"/>
            <a:ext cx="829338" cy="474600"/>
          </a:xfrm>
          <a:prstGeom prst="roundRect">
            <a:avLst/>
          </a:prstGeom>
          <a:noFill/>
          <a:ln w="38100">
            <a:solidFill>
              <a:srgbClr val="92D05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298812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58680" y="360149"/>
            <a:ext cx="7389628" cy="5262979"/>
          </a:xfrm>
          <a:prstGeom prst="rect">
            <a:avLst/>
          </a:prstGeom>
        </p:spPr>
        <p:txBody>
          <a:bodyPr wrap="square">
            <a:spAutoFit/>
          </a:bodyPr>
          <a:lstStyle/>
          <a:p>
            <a:r>
              <a:rPr lang="en-GB" sz="2400" b="1" dirty="0" smtClean="0">
                <a:latin typeface="Arial" panose="020B0604020202020204" pitchFamily="34" charset="0"/>
                <a:cs typeface="Arial" panose="020B0604020202020204" pitchFamily="34" charset="0"/>
              </a:rPr>
              <a:t>How can adults at home help?</a:t>
            </a:r>
          </a:p>
          <a:p>
            <a:endParaRPr lang="en-GB" sz="2400" b="1"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First and foremost, support and reassure your child that there is nothing to worry about and they should always just try their best. </a:t>
            </a:r>
            <a:r>
              <a:rPr lang="en-GB" b="1" u="sng" dirty="0">
                <a:latin typeface="Arial" panose="020B0604020202020204" pitchFamily="34" charset="0"/>
                <a:cs typeface="Arial" panose="020B0604020202020204" pitchFamily="34" charset="0"/>
              </a:rPr>
              <a:t>Praise and encourage</a:t>
            </a:r>
            <a:r>
              <a:rPr lang="en-GB" dirty="0">
                <a:latin typeface="Arial" panose="020B0604020202020204" pitchFamily="34" charset="0"/>
                <a:cs typeface="Arial" panose="020B0604020202020204" pitchFamily="34" charset="0"/>
              </a:rPr>
              <a:t>! </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Ensure your child has the best possible </a:t>
            </a:r>
            <a:r>
              <a:rPr lang="en-GB" b="1" u="sng" dirty="0">
                <a:latin typeface="Arial" panose="020B0604020202020204" pitchFamily="34" charset="0"/>
                <a:cs typeface="Arial" panose="020B0604020202020204" pitchFamily="34" charset="0"/>
              </a:rPr>
              <a:t>attendance </a:t>
            </a:r>
            <a:r>
              <a:rPr lang="en-GB" dirty="0">
                <a:latin typeface="Arial" panose="020B0604020202020204" pitchFamily="34" charset="0"/>
                <a:cs typeface="Arial" panose="020B0604020202020204" pitchFamily="34" charset="0"/>
              </a:rPr>
              <a:t>at school.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Support your child with any </a:t>
            </a:r>
            <a:r>
              <a:rPr lang="en-GB" b="1" u="sng" dirty="0">
                <a:latin typeface="Arial" panose="020B0604020202020204" pitchFamily="34" charset="0"/>
                <a:cs typeface="Arial" panose="020B0604020202020204" pitchFamily="34" charset="0"/>
              </a:rPr>
              <a:t>homework</a:t>
            </a:r>
            <a:r>
              <a:rPr lang="en-GB" dirty="0">
                <a:latin typeface="Arial" panose="020B0604020202020204" pitchFamily="34" charset="0"/>
                <a:cs typeface="Arial" panose="020B0604020202020204" pitchFamily="34" charset="0"/>
              </a:rPr>
              <a:t> tasks.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Reading, spelling and arithmetic (e.g. times tables) are always good to practise.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Talk to your child about what they have learnt at school and what book(s) they are </a:t>
            </a:r>
            <a:r>
              <a:rPr lang="en-GB" b="1" u="sng" dirty="0">
                <a:latin typeface="Arial" panose="020B0604020202020204" pitchFamily="34" charset="0"/>
                <a:cs typeface="Arial" panose="020B0604020202020204" pitchFamily="34" charset="0"/>
              </a:rPr>
              <a:t>read</a:t>
            </a:r>
            <a:r>
              <a:rPr lang="en-GB" dirty="0">
                <a:latin typeface="Arial" panose="020B0604020202020204" pitchFamily="34" charset="0"/>
                <a:cs typeface="Arial" panose="020B0604020202020204" pitchFamily="34" charset="0"/>
              </a:rPr>
              <a:t>ing (the character, the plot, their opinion).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Make sure your child has a good </a:t>
            </a:r>
            <a:r>
              <a:rPr lang="en-GB" b="1" u="sng" dirty="0">
                <a:latin typeface="Arial" panose="020B0604020202020204" pitchFamily="34" charset="0"/>
                <a:cs typeface="Arial" panose="020B0604020202020204" pitchFamily="34" charset="0"/>
              </a:rPr>
              <a:t>sleep and healthy breakfast </a:t>
            </a:r>
            <a:r>
              <a:rPr lang="en-GB" dirty="0">
                <a:latin typeface="Arial" panose="020B0604020202020204" pitchFamily="34" charset="0"/>
                <a:cs typeface="Arial" panose="020B0604020202020204" pitchFamily="34" charset="0"/>
              </a:rPr>
              <a:t>every morning!</a:t>
            </a:r>
          </a:p>
        </p:txBody>
      </p:sp>
    </p:spTree>
    <p:extLst>
      <p:ext uri="{BB962C8B-B14F-4D97-AF65-F5344CB8AC3E}">
        <p14:creationId xmlns:p14="http://schemas.microsoft.com/office/powerpoint/2010/main" val="2642442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56121" y="124300"/>
            <a:ext cx="9027041" cy="6494085"/>
          </a:xfrm>
          <a:prstGeom prst="rect">
            <a:avLst/>
          </a:prstGeom>
        </p:spPr>
        <p:txBody>
          <a:bodyPr wrap="square">
            <a:spAutoFit/>
          </a:bodyPr>
          <a:lstStyle/>
          <a:p>
            <a:r>
              <a:rPr lang="en-GB" sz="2000" b="1" dirty="0" smtClean="0">
                <a:latin typeface="Arial" panose="020B0604020202020204" pitchFamily="34" charset="0"/>
                <a:cs typeface="Arial" panose="020B0604020202020204" pitchFamily="34" charset="0"/>
              </a:rPr>
              <a:t>READING  - an essential skill for life</a:t>
            </a:r>
          </a:p>
          <a:p>
            <a:r>
              <a:rPr lang="en-GB" dirty="0" smtClean="0">
                <a:latin typeface="Arial" panose="020B0604020202020204" pitchFamily="34" charset="0"/>
                <a:cs typeface="Arial" panose="020B0604020202020204" pitchFamily="34" charset="0"/>
              </a:rPr>
              <a:t>Listening </a:t>
            </a:r>
            <a:r>
              <a:rPr lang="en-GB" dirty="0">
                <a:latin typeface="Arial" panose="020B0604020202020204" pitchFamily="34" charset="0"/>
                <a:cs typeface="Arial" panose="020B0604020202020204" pitchFamily="34" charset="0"/>
              </a:rPr>
              <a:t>to your child read can take many forms.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First and foremost, focus developing an </a:t>
            </a:r>
            <a:r>
              <a:rPr lang="en-GB" b="1" u="sng" dirty="0">
                <a:latin typeface="Arial" panose="020B0604020202020204" pitchFamily="34" charset="0"/>
                <a:cs typeface="Arial" panose="020B0604020202020204" pitchFamily="34" charset="0"/>
              </a:rPr>
              <a:t>enjoyment and love of reading</a:t>
            </a: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 Talk about how important reading is in every day life.</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Enjoy stories together – reading stories to your child at KS1 and KS2 is equally as important as </a:t>
            </a:r>
            <a:r>
              <a:rPr lang="en-GB" b="1" u="sng" dirty="0">
                <a:latin typeface="Arial" panose="020B0604020202020204" pitchFamily="34" charset="0"/>
                <a:cs typeface="Arial" panose="020B0604020202020204" pitchFamily="34" charset="0"/>
              </a:rPr>
              <a:t>listening to your child read</a:t>
            </a:r>
            <a:r>
              <a:rPr lang="en-GB" dirty="0">
                <a:latin typeface="Arial" panose="020B0604020202020204" pitchFamily="34" charset="0"/>
                <a:cs typeface="Arial" panose="020B0604020202020204" pitchFamily="34" charset="0"/>
              </a:rPr>
              <a:t>.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Read a little at a time but often, rather than rarely but for long periods of time!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b="1" u="sng" dirty="0">
                <a:latin typeface="Arial" panose="020B0604020202020204" pitchFamily="34" charset="0"/>
                <a:cs typeface="Arial" panose="020B0604020202020204" pitchFamily="34" charset="0"/>
              </a:rPr>
              <a:t>Talk about the story </a:t>
            </a:r>
            <a:r>
              <a:rPr lang="en-GB" dirty="0">
                <a:latin typeface="Arial" panose="020B0604020202020204" pitchFamily="34" charset="0"/>
                <a:cs typeface="Arial" panose="020B0604020202020204" pitchFamily="34" charset="0"/>
              </a:rPr>
              <a:t>before, during and afterwards – discuss the plot, the characters, their feelings and actions, how it makes you feel, predict what will happen and encourage your child to have their own opinions.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Look up definitions of words together – you could use a dictionary, the Internet or an app on a phone or tablet.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b="1" u="sng" dirty="0">
                <a:latin typeface="Arial" panose="020B0604020202020204" pitchFamily="34" charset="0"/>
                <a:cs typeface="Arial" panose="020B0604020202020204" pitchFamily="34" charset="0"/>
              </a:rPr>
              <a:t>All reading is valuable </a:t>
            </a:r>
            <a:r>
              <a:rPr lang="en-GB" dirty="0">
                <a:latin typeface="Arial" panose="020B0604020202020204" pitchFamily="34" charset="0"/>
                <a:cs typeface="Arial" panose="020B0604020202020204" pitchFamily="34" charset="0"/>
              </a:rPr>
              <a:t>– it doesn’t have to be just stories. Reading can involve anything: fiction, non-fiction, poetry, newspapers, magazines, football programmes and TV guides.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Visit the local library - it’s free!</a:t>
            </a:r>
          </a:p>
        </p:txBody>
      </p:sp>
    </p:spTree>
    <p:extLst>
      <p:ext uri="{BB962C8B-B14F-4D97-AF65-F5344CB8AC3E}">
        <p14:creationId xmlns:p14="http://schemas.microsoft.com/office/powerpoint/2010/main" val="396220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4345" y="574158"/>
            <a:ext cx="8537944" cy="5632311"/>
          </a:xfrm>
          <a:prstGeom prst="rect">
            <a:avLst/>
          </a:prstGeom>
        </p:spPr>
        <p:txBody>
          <a:bodyPr wrap="square">
            <a:spAutoFit/>
          </a:bodyPr>
          <a:lstStyle/>
          <a:p>
            <a:r>
              <a:rPr lang="en-GB" b="1" dirty="0" smtClean="0">
                <a:latin typeface="Arial" panose="020B0604020202020204" pitchFamily="34" charset="0"/>
                <a:cs typeface="Arial" panose="020B0604020202020204" pitchFamily="34" charset="0"/>
              </a:rPr>
              <a:t>WRITING</a:t>
            </a: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Practise </a:t>
            </a:r>
            <a:r>
              <a:rPr lang="en-GB" dirty="0">
                <a:latin typeface="Arial" panose="020B0604020202020204" pitchFamily="34" charset="0"/>
                <a:cs typeface="Arial" panose="020B0604020202020204" pitchFamily="34" charset="0"/>
              </a:rPr>
              <a:t>and learn weekly </a:t>
            </a:r>
            <a:r>
              <a:rPr lang="en-GB" b="1" u="sng" dirty="0">
                <a:latin typeface="Arial" panose="020B0604020202020204" pitchFamily="34" charset="0"/>
                <a:cs typeface="Arial" panose="020B0604020202020204" pitchFamily="34" charset="0"/>
              </a:rPr>
              <a:t>spelling</a:t>
            </a:r>
            <a:r>
              <a:rPr lang="en-GB" dirty="0">
                <a:latin typeface="Arial" panose="020B0604020202020204" pitchFamily="34" charset="0"/>
                <a:cs typeface="Arial" panose="020B0604020202020204" pitchFamily="34" charset="0"/>
              </a:rPr>
              <a:t> lists – make it fun</a:t>
            </a:r>
            <a:r>
              <a:rPr lang="en-GB" dirty="0" smtClean="0">
                <a:latin typeface="Arial" panose="020B0604020202020204" pitchFamily="34" charset="0"/>
                <a:cs typeface="Arial" panose="020B0604020202020204" pitchFamily="34" charset="0"/>
              </a:rPr>
              <a:t>!</a:t>
            </a:r>
          </a:p>
          <a:p>
            <a:r>
              <a:rPr lang="en-GB" dirty="0" smtClean="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GB" b="1" u="sng" dirty="0" smtClean="0">
                <a:latin typeface="Arial" panose="020B0604020202020204" pitchFamily="34" charset="0"/>
                <a:cs typeface="Arial" panose="020B0604020202020204" pitchFamily="34" charset="0"/>
              </a:rPr>
              <a:t>Presentation</a:t>
            </a:r>
            <a:r>
              <a:rPr lang="en-GB" dirty="0" smtClean="0">
                <a:latin typeface="Arial" panose="020B0604020202020204" pitchFamily="34" charset="0"/>
                <a:cs typeface="Arial" panose="020B0604020202020204" pitchFamily="34" charset="0"/>
              </a:rPr>
              <a:t> is key, good pen control is important for good joined handwriting</a:t>
            </a:r>
          </a:p>
          <a:p>
            <a:pPr marL="285750" indent="-285750">
              <a:buFont typeface="Arial" panose="020B0604020202020204" pitchFamily="34" charset="0"/>
              <a:buChar char="•"/>
            </a:pPr>
            <a:endParaRPr lang="en-GB"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Encourage </a:t>
            </a:r>
            <a:r>
              <a:rPr lang="en-GB" dirty="0">
                <a:latin typeface="Arial" panose="020B0604020202020204" pitchFamily="34" charset="0"/>
                <a:cs typeface="Arial" panose="020B0604020202020204" pitchFamily="34" charset="0"/>
              </a:rPr>
              <a:t>opportunities for writing such as letters to family or friends, shopping lists, notes or reminders, stories and poems</a:t>
            </a:r>
            <a:r>
              <a:rPr lang="en-GB" dirty="0" smtClean="0">
                <a:latin typeface="Arial" panose="020B0604020202020204" pitchFamily="34" charset="0"/>
                <a:cs typeface="Arial" panose="020B0604020202020204" pitchFamily="34" charset="0"/>
              </a:rPr>
              <a:t>.</a:t>
            </a:r>
          </a:p>
          <a:p>
            <a:r>
              <a:rPr lang="en-GB" dirty="0" smtClean="0">
                <a:latin typeface="Arial" panose="020B0604020202020204" pitchFamily="34" charset="0"/>
                <a:cs typeface="Arial" panose="020B0604020202020204" pitchFamily="34" charset="0"/>
              </a:rPr>
              <a:t> </a:t>
            </a:r>
          </a:p>
          <a:p>
            <a:r>
              <a:rPr lang="en-GB" dirty="0" smtClean="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Write together </a:t>
            </a:r>
            <a:r>
              <a:rPr lang="en-GB" dirty="0">
                <a:latin typeface="Arial" panose="020B0604020202020204" pitchFamily="34" charset="0"/>
                <a:cs typeface="Arial" panose="020B0604020202020204" pitchFamily="34" charset="0"/>
              </a:rPr>
              <a:t>– be a good role model for writing.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Encourage use of a dictionary to check spelling and a thesaurus to find synonyms and </a:t>
            </a:r>
            <a:r>
              <a:rPr lang="en-GB" b="1" u="sng" dirty="0">
                <a:latin typeface="Arial" panose="020B0604020202020204" pitchFamily="34" charset="0"/>
                <a:cs typeface="Arial" panose="020B0604020202020204" pitchFamily="34" charset="0"/>
              </a:rPr>
              <a:t>expand </a:t>
            </a:r>
            <a:r>
              <a:rPr lang="en-GB" b="1" u="sng" dirty="0" smtClean="0">
                <a:latin typeface="Arial" panose="020B0604020202020204" pitchFamily="34" charset="0"/>
                <a:cs typeface="Arial" panose="020B0604020202020204" pitchFamily="34" charset="0"/>
              </a:rPr>
              <a:t>vocabulary</a:t>
            </a:r>
            <a:r>
              <a:rPr lang="en-GB" dirty="0" smtClean="0">
                <a:latin typeface="Arial" panose="020B0604020202020204" pitchFamily="34" charset="0"/>
                <a:cs typeface="Arial" panose="020B0604020202020204" pitchFamily="34" charset="0"/>
              </a:rPr>
              <a:t>.</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Allow your child to use a computer for word processing, which will allow for editing and correcting of errors without lots of crossing out.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Remember that </a:t>
            </a:r>
            <a:r>
              <a:rPr lang="en-GB" b="1" u="sng" dirty="0">
                <a:latin typeface="Arial" panose="020B0604020202020204" pitchFamily="34" charset="0"/>
                <a:cs typeface="Arial" panose="020B0604020202020204" pitchFamily="34" charset="0"/>
              </a:rPr>
              <a:t>good readers become good writers</a:t>
            </a:r>
            <a:r>
              <a:rPr lang="en-GB" dirty="0">
                <a:latin typeface="Arial" panose="020B0604020202020204" pitchFamily="34" charset="0"/>
                <a:cs typeface="Arial" panose="020B0604020202020204" pitchFamily="34" charset="0"/>
              </a:rPr>
              <a:t>! Identify good writing features when reading (e.g. vocabulary, sentence structure and punctuation).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Show your appreciation: </a:t>
            </a:r>
            <a:r>
              <a:rPr lang="en-GB" b="1" u="sng" dirty="0">
                <a:latin typeface="Arial" panose="020B0604020202020204" pitchFamily="34" charset="0"/>
                <a:cs typeface="Arial" panose="020B0604020202020204" pitchFamily="34" charset="0"/>
              </a:rPr>
              <a:t>praise and encourage</a:t>
            </a:r>
            <a:r>
              <a:rPr lang="en-GB" dirty="0">
                <a:latin typeface="Arial" panose="020B0604020202020204" pitchFamily="34" charset="0"/>
                <a:cs typeface="Arial" panose="020B0604020202020204" pitchFamily="34" charset="0"/>
              </a:rPr>
              <a:t>, even for small successes!</a:t>
            </a:r>
          </a:p>
        </p:txBody>
      </p:sp>
    </p:spTree>
    <p:extLst>
      <p:ext uri="{BB962C8B-B14F-4D97-AF65-F5344CB8AC3E}">
        <p14:creationId xmlns:p14="http://schemas.microsoft.com/office/powerpoint/2010/main" val="1058946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76131" y="540626"/>
            <a:ext cx="8467060" cy="5632311"/>
          </a:xfrm>
          <a:prstGeom prst="rect">
            <a:avLst/>
          </a:prstGeom>
        </p:spPr>
        <p:txBody>
          <a:bodyPr wrap="square">
            <a:spAutoFit/>
          </a:bodyPr>
          <a:lstStyle/>
          <a:p>
            <a:r>
              <a:rPr lang="en-GB" sz="2000" b="1" dirty="0" smtClean="0">
                <a:latin typeface="Arial" panose="020B0604020202020204" pitchFamily="34" charset="0"/>
                <a:cs typeface="Arial" panose="020B0604020202020204" pitchFamily="34" charset="0"/>
              </a:rPr>
              <a:t>MATHS is everywhere</a:t>
            </a:r>
          </a:p>
          <a:p>
            <a:endParaRPr lang="en-GB"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smtClean="0">
                <a:latin typeface="Arial" panose="020B0604020202020204" pitchFamily="34" charset="0"/>
                <a:cs typeface="Arial" panose="020B0604020202020204" pitchFamily="34" charset="0"/>
              </a:rPr>
              <a:t>Play </a:t>
            </a:r>
            <a:r>
              <a:rPr lang="en-GB" b="1" u="sng" dirty="0">
                <a:latin typeface="Arial" panose="020B0604020202020204" pitchFamily="34" charset="0"/>
                <a:cs typeface="Arial" panose="020B0604020202020204" pitchFamily="34" charset="0"/>
              </a:rPr>
              <a:t>times tables </a:t>
            </a:r>
            <a:r>
              <a:rPr lang="en-GB" dirty="0">
                <a:latin typeface="Arial" panose="020B0604020202020204" pitchFamily="34" charset="0"/>
                <a:cs typeface="Arial" panose="020B0604020202020204" pitchFamily="34" charset="0"/>
              </a:rPr>
              <a:t>games.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Play mental maths games including counting in different amounts, forwards and backwards.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Encourage opportunities for </a:t>
            </a:r>
            <a:r>
              <a:rPr lang="en-GB" b="1" u="sng" dirty="0">
                <a:latin typeface="Arial" panose="020B0604020202020204" pitchFamily="34" charset="0"/>
                <a:cs typeface="Arial" panose="020B0604020202020204" pitchFamily="34" charset="0"/>
              </a:rPr>
              <a:t>telling the time</a:t>
            </a:r>
            <a:r>
              <a:rPr lang="en-GB" dirty="0">
                <a:latin typeface="Arial" panose="020B0604020202020204" pitchFamily="34" charset="0"/>
                <a:cs typeface="Arial" panose="020B0604020202020204" pitchFamily="34" charset="0"/>
              </a:rPr>
              <a:t>.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Encourage opportunities for counting coins and </a:t>
            </a:r>
            <a:r>
              <a:rPr lang="en-GB" b="1" u="sng" dirty="0">
                <a:latin typeface="Arial" panose="020B0604020202020204" pitchFamily="34" charset="0"/>
                <a:cs typeface="Arial" panose="020B0604020202020204" pitchFamily="34" charset="0"/>
              </a:rPr>
              <a:t>money</a:t>
            </a:r>
            <a:r>
              <a:rPr lang="en-GB" dirty="0">
                <a:latin typeface="Arial" panose="020B0604020202020204" pitchFamily="34" charset="0"/>
                <a:cs typeface="Arial" panose="020B0604020202020204" pitchFamily="34" charset="0"/>
              </a:rPr>
              <a:t>; finding amounts or calculating change when shopping.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Look for numbers on street signs, car registrations and anywhere else!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Look for examples of 2D and 3D </a:t>
            </a:r>
            <a:r>
              <a:rPr lang="en-GB" b="1" u="sng" dirty="0">
                <a:latin typeface="Arial" panose="020B0604020202020204" pitchFamily="34" charset="0"/>
                <a:cs typeface="Arial" panose="020B0604020202020204" pitchFamily="34" charset="0"/>
              </a:rPr>
              <a:t>shape</a:t>
            </a:r>
            <a:r>
              <a:rPr lang="en-GB" dirty="0">
                <a:latin typeface="Arial" panose="020B0604020202020204" pitchFamily="34" charset="0"/>
                <a:cs typeface="Arial" panose="020B0604020202020204" pitchFamily="34" charset="0"/>
              </a:rPr>
              <a:t>s around the home.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Identify, </a:t>
            </a:r>
            <a:r>
              <a:rPr lang="en-GB" b="1" u="sng" dirty="0">
                <a:latin typeface="Arial" panose="020B0604020202020204" pitchFamily="34" charset="0"/>
                <a:cs typeface="Arial" panose="020B0604020202020204" pitchFamily="34" charset="0"/>
              </a:rPr>
              <a:t>weigh or measure </a:t>
            </a:r>
            <a:r>
              <a:rPr lang="en-GB" dirty="0">
                <a:latin typeface="Arial" panose="020B0604020202020204" pitchFamily="34" charset="0"/>
                <a:cs typeface="Arial" panose="020B0604020202020204" pitchFamily="34" charset="0"/>
              </a:rPr>
              <a:t>quantities and amounts in the kitchen or in recipes. </a:t>
            </a:r>
            <a:endParaRPr lang="en-GB" dirty="0" smtClean="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Play games involving numbers or </a:t>
            </a:r>
            <a:r>
              <a:rPr lang="en-GB" b="1" u="sng" dirty="0">
                <a:latin typeface="Arial" panose="020B0604020202020204" pitchFamily="34" charset="0"/>
                <a:cs typeface="Arial" panose="020B0604020202020204" pitchFamily="34" charset="0"/>
              </a:rPr>
              <a:t>logic</a:t>
            </a:r>
            <a:r>
              <a:rPr lang="en-GB" dirty="0">
                <a:latin typeface="Arial" panose="020B0604020202020204" pitchFamily="34" charset="0"/>
                <a:cs typeface="Arial" panose="020B0604020202020204" pitchFamily="34" charset="0"/>
              </a:rPr>
              <a:t>, such as dominoes, card games, darts, draughts and chess.</a:t>
            </a:r>
          </a:p>
        </p:txBody>
      </p:sp>
    </p:spTree>
    <p:extLst>
      <p:ext uri="{BB962C8B-B14F-4D97-AF65-F5344CB8AC3E}">
        <p14:creationId xmlns:p14="http://schemas.microsoft.com/office/powerpoint/2010/main" val="1206549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5544" y="368296"/>
            <a:ext cx="10706986" cy="6801862"/>
          </a:xfrm>
          <a:prstGeom prst="rect">
            <a:avLst/>
          </a:prstGeom>
        </p:spPr>
        <p:txBody>
          <a:bodyPr wrap="square">
            <a:spAutoFit/>
          </a:bodyPr>
          <a:lstStyle/>
          <a:p>
            <a:r>
              <a:rPr lang="en-GB" sz="1400" dirty="0" smtClean="0">
                <a:solidFill>
                  <a:srgbClr val="555555"/>
                </a:solidFill>
                <a:latin typeface="Arial" panose="020B0604020202020204" pitchFamily="34" charset="0"/>
                <a:cs typeface="Arial" panose="020B0604020202020204" pitchFamily="34" charset="0"/>
              </a:rPr>
              <a:t>What happens if my child is absent from school during this week?</a:t>
            </a:r>
          </a:p>
          <a:p>
            <a:endParaRPr lang="en-GB" sz="1400" dirty="0" smtClean="0">
              <a:solidFill>
                <a:srgbClr val="555555"/>
              </a:solidFill>
              <a:latin typeface="Arial" panose="020B0604020202020204" pitchFamily="34" charset="0"/>
              <a:cs typeface="Arial" panose="020B0604020202020204" pitchFamily="34" charset="0"/>
            </a:endParaRPr>
          </a:p>
          <a:p>
            <a:pPr algn="ctr"/>
            <a:r>
              <a:rPr lang="en-GB" sz="1400" b="1" dirty="0" smtClean="0">
                <a:solidFill>
                  <a:srgbClr val="555555"/>
                </a:solidFill>
                <a:latin typeface="Arial" panose="020B0604020202020204" pitchFamily="34" charset="0"/>
                <a:cs typeface="Arial" panose="020B0604020202020204" pitchFamily="34" charset="0"/>
              </a:rPr>
              <a:t>All children need to attend school for SATs on the set day. It is a statutory requirement.</a:t>
            </a:r>
          </a:p>
          <a:p>
            <a:endParaRPr lang="en-GB" sz="1400" dirty="0">
              <a:solidFill>
                <a:srgbClr val="555555"/>
              </a:solidFill>
              <a:latin typeface="Arial" panose="020B0604020202020204" pitchFamily="34" charset="0"/>
              <a:cs typeface="Arial" panose="020B0604020202020204" pitchFamily="34" charset="0"/>
            </a:endParaRPr>
          </a:p>
          <a:p>
            <a:r>
              <a:rPr lang="en-GB" sz="1400" dirty="0" smtClean="0">
                <a:solidFill>
                  <a:srgbClr val="555555"/>
                </a:solidFill>
                <a:latin typeface="Arial" panose="020B0604020202020204" pitchFamily="34" charset="0"/>
                <a:cs typeface="Arial" panose="020B0604020202020204" pitchFamily="34" charset="0"/>
              </a:rPr>
              <a:t>If your child is under the weather, please let us know and we will make arrangements for them to come in and take the test safely at the same time as all the other children in their class.</a:t>
            </a:r>
          </a:p>
          <a:p>
            <a:endParaRPr lang="en-GB" sz="1400" dirty="0">
              <a:solidFill>
                <a:srgbClr val="555555"/>
              </a:solidFill>
              <a:latin typeface="Arial" panose="020B0604020202020204" pitchFamily="34" charset="0"/>
              <a:cs typeface="Arial" panose="020B0604020202020204" pitchFamily="34" charset="0"/>
            </a:endParaRPr>
          </a:p>
          <a:p>
            <a:r>
              <a:rPr lang="en-GB" sz="1400" dirty="0" smtClean="0">
                <a:solidFill>
                  <a:srgbClr val="555555"/>
                </a:solidFill>
                <a:latin typeface="Arial" panose="020B0604020202020204" pitchFamily="34" charset="0"/>
                <a:cs typeface="Arial" panose="020B0604020202020204" pitchFamily="34" charset="0"/>
              </a:rPr>
              <a:t>If a child is absent, we have to inform the statuary testing agency and the rest of the children have to wait to start the test until we have confirmation they have received the information.</a:t>
            </a:r>
          </a:p>
          <a:p>
            <a:endParaRPr lang="en-GB" sz="1400" dirty="0" smtClean="0">
              <a:solidFill>
                <a:srgbClr val="555555"/>
              </a:solidFill>
              <a:latin typeface="Arial" panose="020B0604020202020204" pitchFamily="34" charset="0"/>
              <a:cs typeface="Arial" panose="020B0604020202020204" pitchFamily="34" charset="0"/>
            </a:endParaRPr>
          </a:p>
          <a:p>
            <a:r>
              <a:rPr lang="en-GB" sz="1400" dirty="0" smtClean="0">
                <a:solidFill>
                  <a:srgbClr val="555555"/>
                </a:solidFill>
                <a:latin typeface="Arial" panose="020B0604020202020204" pitchFamily="34" charset="0"/>
                <a:cs typeface="Arial" panose="020B0604020202020204" pitchFamily="34" charset="0"/>
              </a:rPr>
              <a:t>Children who do not attend on the day, must remain in isolation from other children and not make contact with them until they have completed all the tests when they have returned to school. </a:t>
            </a:r>
          </a:p>
          <a:p>
            <a:r>
              <a:rPr lang="en-GB" sz="1400" dirty="0" smtClean="0">
                <a:solidFill>
                  <a:srgbClr val="555555"/>
                </a:solidFill>
                <a:latin typeface="Arial" panose="020B0604020202020204" pitchFamily="34" charset="0"/>
                <a:cs typeface="Arial" panose="020B0604020202020204" pitchFamily="34" charset="0"/>
              </a:rPr>
              <a:t>They will not be allowed to have any contact with their peers in school until they have completed all the tests.</a:t>
            </a:r>
          </a:p>
          <a:p>
            <a:endParaRPr lang="en-GB" sz="1400" dirty="0" smtClean="0">
              <a:solidFill>
                <a:srgbClr val="555555"/>
              </a:solidFill>
              <a:latin typeface="Arial" panose="020B0604020202020204" pitchFamily="34" charset="0"/>
              <a:cs typeface="Arial" panose="020B0604020202020204" pitchFamily="34" charset="0"/>
            </a:endParaRPr>
          </a:p>
          <a:p>
            <a:r>
              <a:rPr lang="en-GB" sz="1400" i="1" dirty="0" smtClean="0">
                <a:latin typeface="Arial" panose="020B0604020202020204" pitchFamily="34" charset="0"/>
                <a:cs typeface="Arial" panose="020B0604020202020204" pitchFamily="34" charset="0"/>
              </a:rPr>
              <a:t>If your child is not in school on the day of the test, Parents/Carers must ensure that:</a:t>
            </a:r>
          </a:p>
          <a:p>
            <a:pPr marL="285750" indent="-285750">
              <a:buFont typeface="Arial" panose="020B0604020202020204" pitchFamily="34" charset="0"/>
              <a:buChar char="•"/>
            </a:pPr>
            <a:r>
              <a:rPr lang="en-GB" sz="1400" i="1" dirty="0" smtClean="0">
                <a:latin typeface="Arial" panose="020B0604020202020204" pitchFamily="34" charset="0"/>
                <a:cs typeface="Arial" panose="020B0604020202020204" pitchFamily="34" charset="0"/>
              </a:rPr>
              <a:t>the </a:t>
            </a:r>
            <a:r>
              <a:rPr lang="en-GB" sz="1400" i="1" dirty="0">
                <a:latin typeface="Arial" panose="020B0604020202020204" pitchFamily="34" charset="0"/>
                <a:cs typeface="Arial" panose="020B0604020202020204" pitchFamily="34" charset="0"/>
              </a:rPr>
              <a:t>content of the tests has remained </a:t>
            </a:r>
            <a:r>
              <a:rPr lang="en-GB" sz="1400" i="1" dirty="0" smtClean="0">
                <a:latin typeface="Arial" panose="020B0604020202020204" pitchFamily="34" charset="0"/>
                <a:cs typeface="Arial" panose="020B0604020202020204" pitchFamily="34" charset="0"/>
              </a:rPr>
              <a:t>confidential</a:t>
            </a:r>
          </a:p>
          <a:p>
            <a:pPr marL="285750" indent="-285750">
              <a:buFont typeface="Arial" panose="020B0604020202020204" pitchFamily="34" charset="0"/>
              <a:buChar char="•"/>
            </a:pPr>
            <a:r>
              <a:rPr lang="en-GB" sz="1400" i="1" dirty="0" smtClean="0">
                <a:latin typeface="Arial" panose="020B0604020202020204" pitchFamily="34" charset="0"/>
                <a:cs typeface="Arial" panose="020B0604020202020204" pitchFamily="34" charset="0"/>
              </a:rPr>
              <a:t>the </a:t>
            </a:r>
            <a:r>
              <a:rPr lang="en-GB" sz="1400" i="1" dirty="0">
                <a:latin typeface="Arial" panose="020B0604020202020204" pitchFamily="34" charset="0"/>
                <a:cs typeface="Arial" panose="020B0604020202020204" pitchFamily="34" charset="0"/>
              </a:rPr>
              <a:t>pupil has not been in contact with any pupils who have already taken the </a:t>
            </a:r>
            <a:r>
              <a:rPr lang="en-GB" sz="1400" i="1" dirty="0" smtClean="0">
                <a:latin typeface="Arial" panose="020B0604020202020204" pitchFamily="34" charset="0"/>
                <a:cs typeface="Arial" panose="020B0604020202020204" pitchFamily="34" charset="0"/>
              </a:rPr>
              <a:t>tests</a:t>
            </a:r>
          </a:p>
          <a:p>
            <a:pPr marL="285750" indent="-285750">
              <a:buFont typeface="Arial" panose="020B0604020202020204" pitchFamily="34" charset="0"/>
              <a:buChar char="•"/>
            </a:pPr>
            <a:r>
              <a:rPr lang="en-GB" sz="1400" i="1" dirty="0" smtClean="0">
                <a:latin typeface="Arial" panose="020B0604020202020204" pitchFamily="34" charset="0"/>
                <a:cs typeface="Arial" panose="020B0604020202020204" pitchFamily="34" charset="0"/>
              </a:rPr>
              <a:t>the </a:t>
            </a:r>
            <a:r>
              <a:rPr lang="en-GB" sz="1400" i="1" dirty="0">
                <a:latin typeface="Arial" panose="020B0604020202020204" pitchFamily="34" charset="0"/>
                <a:cs typeface="Arial" panose="020B0604020202020204" pitchFamily="34" charset="0"/>
              </a:rPr>
              <a:t>pupil has not had access to the test materials, for example via the internet or social </a:t>
            </a:r>
            <a:r>
              <a:rPr lang="en-GB" sz="1400" i="1" dirty="0" smtClean="0">
                <a:latin typeface="Arial" panose="020B0604020202020204" pitchFamily="34" charset="0"/>
                <a:cs typeface="Arial" panose="020B0604020202020204" pitchFamily="34" charset="0"/>
              </a:rPr>
              <a:t>media</a:t>
            </a:r>
          </a:p>
          <a:p>
            <a:pPr marL="285750" indent="-285750">
              <a:buFont typeface="Arial" panose="020B0604020202020204" pitchFamily="34" charset="0"/>
              <a:buChar char="•"/>
            </a:pPr>
            <a:r>
              <a:rPr lang="en-GB" sz="1400" i="1" dirty="0" smtClean="0">
                <a:latin typeface="Arial" panose="020B0604020202020204" pitchFamily="34" charset="0"/>
                <a:cs typeface="Arial" panose="020B0604020202020204" pitchFamily="34" charset="0"/>
              </a:rPr>
              <a:t>the </a:t>
            </a:r>
            <a:r>
              <a:rPr lang="en-GB" sz="1400" i="1" dirty="0">
                <a:latin typeface="Arial" panose="020B0604020202020204" pitchFamily="34" charset="0"/>
                <a:cs typeface="Arial" panose="020B0604020202020204" pitchFamily="34" charset="0"/>
              </a:rPr>
              <a:t>pupil is in a fit physical and mental state to take the tests, particularly in cases where the pupil is returning to school after an illness or </a:t>
            </a:r>
            <a:r>
              <a:rPr lang="en-GB" sz="1400" i="1" dirty="0" smtClean="0">
                <a:latin typeface="Arial" panose="020B0604020202020204" pitchFamily="34" charset="0"/>
                <a:cs typeface="Arial" panose="020B0604020202020204" pitchFamily="34" charset="0"/>
              </a:rPr>
              <a:t>injury</a:t>
            </a:r>
          </a:p>
          <a:p>
            <a:r>
              <a:rPr lang="en-GB" sz="1400" i="1" dirty="0" smtClean="0">
                <a:latin typeface="Arial" panose="020B0604020202020204" pitchFamily="34" charset="0"/>
                <a:cs typeface="Arial" panose="020B0604020202020204" pitchFamily="34" charset="0"/>
              </a:rPr>
              <a:t>Head teachers </a:t>
            </a:r>
            <a:r>
              <a:rPr lang="en-GB" sz="1400" i="1" dirty="0">
                <a:latin typeface="Arial" panose="020B0604020202020204" pitchFamily="34" charset="0"/>
                <a:cs typeface="Arial" panose="020B0604020202020204" pitchFamily="34" charset="0"/>
              </a:rPr>
              <a:t>may need to contact the pupil’s parents to confirm that the confidentiality of the tests has been maintained. If the </a:t>
            </a:r>
            <a:r>
              <a:rPr lang="en-GB" sz="1400" i="1" dirty="0" smtClean="0">
                <a:latin typeface="Arial" panose="020B0604020202020204" pitchFamily="34" charset="0"/>
                <a:cs typeface="Arial" panose="020B0604020202020204" pitchFamily="34" charset="0"/>
              </a:rPr>
              <a:t>head teacher </a:t>
            </a:r>
            <a:r>
              <a:rPr lang="en-GB" sz="1400" i="1" dirty="0">
                <a:latin typeface="Arial" panose="020B0604020202020204" pitchFamily="34" charset="0"/>
                <a:cs typeface="Arial" panose="020B0604020202020204" pitchFamily="34" charset="0"/>
              </a:rPr>
              <a:t>is aware of any reason why these conditions cannot be confirmed, the pupil must not take the test. Instead, they should be marked as ‘Absent’ (A) on the test attendance register</a:t>
            </a:r>
            <a:r>
              <a:rPr lang="en-GB" sz="1400" i="1" dirty="0" smtClean="0">
                <a:latin typeface="Arial" panose="020B0604020202020204" pitchFamily="34" charset="0"/>
                <a:cs typeface="Arial" panose="020B0604020202020204" pitchFamily="34" charset="0"/>
              </a:rPr>
              <a:t>.</a:t>
            </a:r>
          </a:p>
          <a:p>
            <a:endParaRPr lang="en-GB" sz="1400" i="1" dirty="0">
              <a:latin typeface="Arial" panose="020B0604020202020204" pitchFamily="34" charset="0"/>
              <a:cs typeface="Arial" panose="020B0604020202020204" pitchFamily="34" charset="0"/>
            </a:endParaRPr>
          </a:p>
          <a:p>
            <a:r>
              <a:rPr lang="en-GB" sz="1400" i="1" dirty="0">
                <a:latin typeface="Arial" panose="020B0604020202020204" pitchFamily="34" charset="0"/>
                <a:cs typeface="Arial" panose="020B0604020202020204" pitchFamily="34" charset="0"/>
              </a:rPr>
              <a:t>Failure to follow this guidance could result in a </a:t>
            </a:r>
            <a:r>
              <a:rPr lang="en-GB" sz="1400" i="1" dirty="0" smtClean="0">
                <a:latin typeface="Arial" panose="020B0604020202020204" pitchFamily="34" charset="0"/>
                <a:cs typeface="Arial" panose="020B0604020202020204" pitchFamily="34" charset="0"/>
              </a:rPr>
              <a:t>maladministration</a:t>
            </a:r>
          </a:p>
          <a:p>
            <a:r>
              <a:rPr lang="en-GB" sz="1400" i="1" dirty="0" smtClean="0">
                <a:latin typeface="Arial" panose="020B0604020202020204" pitchFamily="34" charset="0"/>
                <a:cs typeface="Arial" panose="020B0604020202020204" pitchFamily="34" charset="0"/>
              </a:rPr>
              <a:t>If </a:t>
            </a:r>
            <a:r>
              <a:rPr lang="en-GB" sz="1400" i="1" dirty="0">
                <a:latin typeface="Arial" panose="020B0604020202020204" pitchFamily="34" charset="0"/>
                <a:cs typeface="Arial" panose="020B0604020202020204" pitchFamily="34" charset="0"/>
              </a:rPr>
              <a:t>an individual pupil is absent on the rescheduled test date, the school can reschedule the test for that pupil again, if it is still within the timetable variation period for the affected test.</a:t>
            </a:r>
          </a:p>
          <a:p>
            <a:r>
              <a:rPr lang="en-GB" sz="1400" i="1" dirty="0">
                <a:latin typeface="Arial" panose="020B0604020202020204" pitchFamily="34" charset="0"/>
                <a:cs typeface="Arial" panose="020B0604020202020204" pitchFamily="34" charset="0"/>
              </a:rPr>
              <a:t>If a pupil is absent on the day of a test and does not return within 5 school days, the school must mark the pupil as ‘Absent’ (A) on the test attendance register.</a:t>
            </a:r>
          </a:p>
          <a:p>
            <a:endParaRPr lang="en-GB" sz="1600" b="0" i="1" dirty="0">
              <a:solidFill>
                <a:srgbClr val="555555"/>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462220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114</TotalTime>
  <Words>1715</Words>
  <Application>Microsoft Office PowerPoint</Application>
  <PresentationFormat>Custom</PresentationFormat>
  <Paragraphs>144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Wisp</vt:lpstr>
      <vt:lpstr>Key Stage 2 SATs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2 SATs 2022</dc:title>
  <dc:creator>T PEARSON</dc:creator>
  <cp:lastModifiedBy>S KINDON</cp:lastModifiedBy>
  <cp:revision>13</cp:revision>
  <dcterms:created xsi:type="dcterms:W3CDTF">2022-03-07T13:45:20Z</dcterms:created>
  <dcterms:modified xsi:type="dcterms:W3CDTF">2022-03-10T08:48:15Z</dcterms:modified>
</cp:coreProperties>
</file>