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4" r:id="rId3"/>
    <p:sldId id="273" r:id="rId4"/>
    <p:sldId id="270" r:id="rId5"/>
    <p:sldId id="271" r:id="rId6"/>
    <p:sldId id="272" r:id="rId7"/>
    <p:sldId id="267" r:id="rId8"/>
  </p:sldIdLst>
  <p:sldSz cx="9144000" cy="6858000" type="screen4x3"/>
  <p:notesSz cx="6858000" cy="9144000"/>
  <p:embeddedFontLst>
    <p:embeddedFont>
      <p:font typeface="Tahoma" panose="020B0604030504040204" pitchFamily="34" charset="0"/>
      <p:regular r:id="rId11"/>
      <p:bold r:id="rId12"/>
    </p:embeddedFont>
    <p:embeddedFont>
      <p:font typeface="Calibri" panose="020F0502020204030204" pitchFamily="34" charset="0"/>
      <p:regular r:id="rId13"/>
      <p:bold r:id="rId14"/>
      <p:italic r:id="rId15"/>
      <p:boldItalic r:id="rId16"/>
    </p:embeddedFont>
    <p:embeddedFont>
      <p:font typeface="Sassoon Infant Rg" panose="02000503030000020003" pitchFamily="50" charset="0"/>
      <p:regular r:id="rId17"/>
      <p:bold r:id="rId18"/>
    </p:embeddedFont>
    <p:embeddedFont>
      <p:font typeface="Twinkl" pitchFamily="2" charset="0"/>
      <p:regular r:id="rId19"/>
      <p:bold r:id="rId20"/>
    </p:embeddedFont>
    <p:embeddedFont>
      <p:font typeface="Twinkl SemiBold" pitchFamily="2" charset="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15">
          <p15:clr>
            <a:srgbClr val="A4A3A4"/>
          </p15:clr>
        </p15:guide>
        <p15:guide id="2" pos="2880">
          <p15:clr>
            <a:srgbClr val="A4A3A4"/>
          </p15:clr>
        </p15:guide>
        <p15:guide id="3" pos="340">
          <p15:clr>
            <a:srgbClr val="A4A3A4"/>
          </p15:clr>
        </p15:guide>
        <p15:guide id="4" orient="horz" pos="4247">
          <p15:clr>
            <a:srgbClr val="A4A3A4"/>
          </p15:clr>
        </p15:guide>
        <p15:guide id="5" pos="5397">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6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CB2"/>
    <a:srgbClr val="C9FEC2"/>
    <a:srgbClr val="B7FFDB"/>
    <a:srgbClr val="00743A"/>
    <a:srgbClr val="C8F9B5"/>
    <a:srgbClr val="18A0DB"/>
    <a:srgbClr val="91CADE"/>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84" autoAdjust="0"/>
    <p:restoredTop sz="94660"/>
  </p:normalViewPr>
  <p:slideViewPr>
    <p:cSldViewPr snapToGrid="0">
      <p:cViewPr varScale="1">
        <p:scale>
          <a:sx n="77" d="100"/>
          <a:sy n="77" d="100"/>
        </p:scale>
        <p:origin x="852" y="90"/>
      </p:cViewPr>
      <p:guideLst>
        <p:guide orient="horz" pos="2115"/>
        <p:guide pos="2880"/>
        <p:guide pos="340"/>
        <p:guide orient="horz" pos="4247"/>
        <p:guide pos="5397"/>
        <p:guide orient="horz" pos="346"/>
        <p:guide pos="476"/>
        <p:guide orient="horz" pos="482"/>
        <p:guide orient="horz" pos="3838"/>
        <p:guide pos="5261"/>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9BE137B-FDB5-4BB1-9393-AD08A73A776A}" type="datetimeFigureOut">
              <a:rPr lang="en-GB"/>
              <a:pPr>
                <a:defRPr/>
              </a:pPr>
              <a:t>25/03/2020</a:t>
            </a:fld>
            <a:endParaRPr lang="en-GB"/>
          </a:p>
        </p:txBody>
      </p:sp>
      <p:sp>
        <p:nvSpPr>
          <p:cNvPr id="4" name="Footer Placeholder 3">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874AC64-0718-49FF-8DF0-23C52F9C829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2300533-E2DC-4424-A7B0-1659F7116B16}" type="datetimeFigureOut">
              <a:rPr lang="en-GB"/>
              <a:pPr>
                <a:defRPr/>
              </a:pPr>
              <a:t>25/03/2020</a:t>
            </a:fld>
            <a:endParaRPr lang="en-GB"/>
          </a:p>
        </p:txBody>
      </p:sp>
      <p:sp>
        <p:nvSpPr>
          <p:cNvPr id="4" name="Slide Image Placeholder 3">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17F1585-826C-4E99-B8B9-686B5FB541FD}"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5"/>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0672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4340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11097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374360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452923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755650" y="1270000"/>
            <a:ext cx="7596188" cy="128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just" eaLnBrk="1" hangingPunct="1">
              <a:lnSpc>
                <a:spcPct val="100000"/>
              </a:lnSpc>
              <a:spcBef>
                <a:spcPct val="0"/>
              </a:spcBef>
              <a:buFontTx/>
              <a:buNone/>
            </a:pPr>
            <a:r>
              <a:rPr lang="en-GB" altLang="en-US" sz="2000" b="1">
                <a:solidFill>
                  <a:srgbClr val="00743A"/>
                </a:solidFill>
              </a:rPr>
              <a:t>Evacuation</a:t>
            </a:r>
          </a:p>
          <a:p>
            <a:pPr eaLnBrk="1" hangingPunct="1">
              <a:lnSpc>
                <a:spcPct val="100000"/>
              </a:lnSpc>
              <a:spcBef>
                <a:spcPct val="0"/>
              </a:spcBef>
              <a:spcAft>
                <a:spcPts val="1200"/>
              </a:spcAft>
              <a:buFontTx/>
              <a:buNone/>
            </a:pPr>
            <a:r>
              <a:rPr lang="en-GB" altLang="en-US">
                <a:solidFill>
                  <a:schemeClr val="tx1"/>
                </a:solidFill>
              </a:rPr>
              <a:t>During World War II, many people were evacuated from the cities to the countryside, where it was believed they would be safer from bombing. In total, over 3.5 million people were evacuated during the war.</a:t>
            </a:r>
          </a:p>
        </p:txBody>
      </p:sp>
      <p:sp>
        <p:nvSpPr>
          <p:cNvPr id="3" name="Title 20"/>
          <p:cNvSpPr>
            <a:spLocks noChangeArrowheads="1"/>
          </p:cNvSpPr>
          <p:nvPr/>
        </p:nvSpPr>
        <p:spPr bwMode="auto">
          <a:xfrm>
            <a:off x="755650" y="469900"/>
            <a:ext cx="7632700" cy="10191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600" b="1">
                <a:latin typeface="Twinkl SemiBold" pitchFamily="2" charset="0"/>
              </a:rPr>
              <a:t>Read the extract carefully…</a:t>
            </a:r>
          </a:p>
        </p:txBody>
      </p:sp>
      <p:pic>
        <p:nvPicPr>
          <p:cNvPr id="922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78438" y="2959100"/>
            <a:ext cx="3238500" cy="322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4"/>
          <p:cNvSpPr>
            <a:spLocks noChangeArrowheads="1"/>
          </p:cNvSpPr>
          <p:nvPr/>
        </p:nvSpPr>
        <p:spPr bwMode="auto">
          <a:xfrm>
            <a:off x="755650" y="2554288"/>
            <a:ext cx="5297488"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a:solidFill>
                  <a:schemeClr val="tx1"/>
                </a:solidFill>
              </a:rPr>
              <a:t>Most of the evacuees were children but other evacuees included mothers with very young children, pregnant women, disabled people and teachers and helpers to look after the children.</a:t>
            </a:r>
          </a:p>
        </p:txBody>
      </p:sp>
      <p:sp>
        <p:nvSpPr>
          <p:cNvPr id="9222" name="Rectangle 4"/>
          <p:cNvSpPr>
            <a:spLocks noChangeArrowheads="1"/>
          </p:cNvSpPr>
          <p:nvPr/>
        </p:nvSpPr>
        <p:spPr bwMode="auto">
          <a:xfrm>
            <a:off x="755650" y="3813175"/>
            <a:ext cx="4522788"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a:solidFill>
                  <a:schemeClr val="tx1"/>
                </a:solidFill>
              </a:rPr>
              <a:t>Evacuation happened in distinct waves, with the first wave of evacuations beginning on the 1</a:t>
            </a:r>
            <a:r>
              <a:rPr lang="en-GB" altLang="en-US" baseline="30000">
                <a:solidFill>
                  <a:schemeClr val="tx1"/>
                </a:solidFill>
              </a:rPr>
              <a:t>st</a:t>
            </a:r>
            <a:r>
              <a:rPr lang="en-GB" altLang="en-US">
                <a:solidFill>
                  <a:schemeClr val="tx1"/>
                </a:solidFill>
              </a:rPr>
              <a:t> September 1939, two days before Britain officially declared war on Germany. Other waves were at the start of the Battle of Britain in June 1940 and at the start of the Blitz in September 1940.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18"/>
                                        </p:tgtEl>
                                        <p:attrNameLst>
                                          <p:attrName>style.visibility</p:attrName>
                                        </p:attrNameLst>
                                      </p:cBhvr>
                                      <p:to>
                                        <p:strVal val="visible"/>
                                      </p:to>
                                    </p:set>
                                    <p:animEffect transition="in" filter="fade">
                                      <p:cBhvr>
                                        <p:cTn id="11" dur="500"/>
                                        <p:tgtEl>
                                          <p:spTgt spid="921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221"/>
                                        </p:tgtEl>
                                        <p:attrNameLst>
                                          <p:attrName>style.visibility</p:attrName>
                                        </p:attrNameLst>
                                      </p:cBhvr>
                                      <p:to>
                                        <p:strVal val="visible"/>
                                      </p:to>
                                    </p:set>
                                    <p:animEffect transition="in" filter="fade">
                                      <p:cBhvr>
                                        <p:cTn id="14" dur="500"/>
                                        <p:tgtEl>
                                          <p:spTgt spid="922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222"/>
                                        </p:tgtEl>
                                        <p:attrNameLst>
                                          <p:attrName>style.visibility</p:attrName>
                                        </p:attrNameLst>
                                      </p:cBhvr>
                                      <p:to>
                                        <p:strVal val="visible"/>
                                      </p:to>
                                    </p:set>
                                    <p:animEffect transition="in" filter="fade">
                                      <p:cBhvr>
                                        <p:cTn id="17" dur="500"/>
                                        <p:tgtEl>
                                          <p:spTgt spid="9222"/>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9220"/>
                                        </p:tgtEl>
                                        <p:attrNameLst>
                                          <p:attrName>style.visibility</p:attrName>
                                        </p:attrNameLst>
                                      </p:cBhvr>
                                      <p:to>
                                        <p:strVal val="visible"/>
                                      </p:to>
                                    </p:set>
                                    <p:animEffect transition="in" filter="fade">
                                      <p:cBhvr>
                                        <p:cTn id="21"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3" grpId="0"/>
      <p:bldP spid="9221" grpId="0"/>
      <p:bldP spid="92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755650" y="765175"/>
            <a:ext cx="7596188" cy="35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a:solidFill>
                  <a:schemeClr val="tx1"/>
                </a:solidFill>
              </a:rPr>
              <a:t>On evacuation day, children travelled with their teacher or helper by train to their destination. They had to wear an identity label and take their gas mask, ration book, identity card and food for the journey. Many children also took a suitcase containing clothes and other personal items.</a:t>
            </a:r>
          </a:p>
          <a:p>
            <a:pPr eaLnBrk="1" hangingPunct="1">
              <a:lnSpc>
                <a:spcPct val="100000"/>
              </a:lnSpc>
              <a:spcBef>
                <a:spcPct val="0"/>
              </a:spcBef>
              <a:spcAft>
                <a:spcPts val="1200"/>
              </a:spcAft>
              <a:buFontTx/>
              <a:buNone/>
            </a:pPr>
            <a:r>
              <a:rPr lang="en-GB" altLang="en-US">
                <a:solidFill>
                  <a:schemeClr val="tx1"/>
                </a:solidFill>
              </a:rPr>
              <a:t>When they reached their destination, billeting officers were responsible for arranging for children to stay with host families. For many children, this involved being selected from a line by their host. This was an upsetting experience for some children, who felt unwanted or rejected. </a:t>
            </a:r>
          </a:p>
          <a:p>
            <a:pPr eaLnBrk="1" hangingPunct="1">
              <a:lnSpc>
                <a:spcPct val="100000"/>
              </a:lnSpc>
              <a:spcBef>
                <a:spcPct val="0"/>
              </a:spcBef>
              <a:spcAft>
                <a:spcPts val="1200"/>
              </a:spcAft>
              <a:buFontTx/>
              <a:buNone/>
            </a:pPr>
            <a:r>
              <a:rPr lang="en-GB" altLang="en-US">
                <a:solidFill>
                  <a:schemeClr val="tx1"/>
                </a:solidFill>
              </a:rPr>
              <a:t>Many children were evacuated to countryside towns and villages in Britain but some were evacuated overseas and lived with host families in places as far away as Australia and Canada.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p:cNvPr>
          <p:cNvSpPr/>
          <p:nvPr/>
        </p:nvSpPr>
        <p:spPr>
          <a:xfrm>
            <a:off x="755650" y="3195638"/>
            <a:ext cx="7632700" cy="2740025"/>
          </a:xfrm>
          <a:prstGeom prst="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p:cNvSpPr>
            <a:spLocks noChangeArrowheads="1"/>
          </p:cNvSpPr>
          <p:nvPr/>
        </p:nvSpPr>
        <p:spPr bwMode="auto">
          <a:xfrm>
            <a:off x="889000" y="3286125"/>
            <a:ext cx="4284663" cy="259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spcAft>
                <a:spcPts val="600"/>
              </a:spcAft>
              <a:buFont typeface="Arial" panose="020B0604020202020204" pitchFamily="34" charset="0"/>
              <a:buNone/>
            </a:pPr>
            <a:r>
              <a:rPr lang="en-GB" altLang="en-US"/>
              <a:t>To earn all </a:t>
            </a:r>
            <a:r>
              <a:rPr lang="en-GB" altLang="en-US" b="1"/>
              <a:t>three</a:t>
            </a:r>
            <a:r>
              <a:rPr lang="en-GB" altLang="en-US"/>
              <a:t> marks, you need to explain </a:t>
            </a:r>
            <a:r>
              <a:rPr lang="en-GB" altLang="en-US" b="1"/>
              <a:t>two </a:t>
            </a:r>
            <a:r>
              <a:rPr lang="en-GB" altLang="en-US"/>
              <a:t>ways that the text shows evacuation as a big thing which affected a lot of people, giving evidence from the text to support </a:t>
            </a:r>
            <a:r>
              <a:rPr lang="en-GB" altLang="en-US" b="1"/>
              <a:t>at least one </a:t>
            </a:r>
            <a:r>
              <a:rPr lang="en-GB" altLang="en-US"/>
              <a:t>of them.</a:t>
            </a:r>
          </a:p>
          <a:p>
            <a:pPr algn="ctr">
              <a:spcAft>
                <a:spcPts val="600"/>
              </a:spcAft>
              <a:buFont typeface="Arial" panose="020B0604020202020204" pitchFamily="34" charset="0"/>
              <a:buNone/>
            </a:pPr>
            <a:r>
              <a:rPr lang="en-GB" altLang="en-US"/>
              <a:t>Remember, this question is about both </a:t>
            </a:r>
            <a:r>
              <a:rPr lang="en-GB" altLang="en-US" b="1"/>
              <a:t>retrieving </a:t>
            </a:r>
            <a:r>
              <a:rPr lang="en-GB" altLang="en-US"/>
              <a:t>information</a:t>
            </a:r>
            <a:r>
              <a:rPr lang="en-GB" altLang="en-US" b="1"/>
              <a:t> </a:t>
            </a:r>
            <a:r>
              <a:rPr lang="en-GB" altLang="en-US"/>
              <a:t>and </a:t>
            </a:r>
            <a:r>
              <a:rPr lang="en-GB" altLang="en-US" b="1"/>
              <a:t>inferring</a:t>
            </a:r>
            <a:r>
              <a:rPr lang="en-GB" altLang="en-US"/>
              <a:t> about the size or length of the evacuation from the information given.</a:t>
            </a:r>
          </a:p>
        </p:txBody>
      </p:sp>
      <p:sp>
        <p:nvSpPr>
          <p:cNvPr id="12" name="Rectangle 11"/>
          <p:cNvSpPr>
            <a:spLocks noChangeArrowheads="1"/>
          </p:cNvSpPr>
          <p:nvPr/>
        </p:nvSpPr>
        <p:spPr bwMode="auto">
          <a:xfrm>
            <a:off x="755650" y="796925"/>
            <a:ext cx="75961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cs typeface="Tahoma" panose="020B0604030504040204" pitchFamily="34" charset="0"/>
              </a:rPr>
              <a:t>Describe </a:t>
            </a:r>
            <a:r>
              <a:rPr lang="en-GB" altLang="en-US" b="1">
                <a:solidFill>
                  <a:srgbClr val="00743A"/>
                </a:solidFill>
                <a:cs typeface="Tahoma" panose="020B0604030504040204" pitchFamily="34" charset="0"/>
              </a:rPr>
              <a:t>two</a:t>
            </a:r>
            <a:r>
              <a:rPr lang="en-GB" altLang="en-US">
                <a:solidFill>
                  <a:schemeClr val="tx1"/>
                </a:solidFill>
                <a:cs typeface="Tahoma" panose="020B0604030504040204" pitchFamily="34" charset="0"/>
              </a:rPr>
              <a:t> ways that the text gives the impression that evacuation was a large-scale operation. Use </a:t>
            </a:r>
            <a:r>
              <a:rPr lang="en-GB" altLang="en-US" b="1">
                <a:solidFill>
                  <a:srgbClr val="00743A"/>
                </a:solidFill>
                <a:cs typeface="Tahoma" panose="020B0604030504040204" pitchFamily="34" charset="0"/>
              </a:rPr>
              <a:t>evidence</a:t>
            </a:r>
            <a:r>
              <a:rPr lang="en-GB" altLang="en-US">
                <a:solidFill>
                  <a:schemeClr val="tx1"/>
                </a:solidFill>
                <a:cs typeface="Tahoma" panose="020B0604030504040204" pitchFamily="34" charset="0"/>
              </a:rPr>
              <a:t> from the text to support your answer. [3 marks]</a:t>
            </a:r>
          </a:p>
        </p:txBody>
      </p:sp>
      <p:pic>
        <p:nvPicPr>
          <p:cNvPr id="11269"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78438" y="2959100"/>
            <a:ext cx="3238500" cy="322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03263"/>
            <a:ext cx="7596188"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The </a:t>
            </a:r>
            <a:r>
              <a:rPr lang="en-GB" altLang="en-US" b="1"/>
              <a:t>acceptable points </a:t>
            </a:r>
            <a:r>
              <a:rPr lang="en-GB" altLang="en-US"/>
              <a:t>you could have given were that…</a:t>
            </a:r>
          </a:p>
        </p:txBody>
      </p:sp>
      <p:sp>
        <p:nvSpPr>
          <p:cNvPr id="2" name="Rectangle 1">
            <a:extLst/>
          </p:cNvPr>
          <p:cNvSpPr/>
          <p:nvPr/>
        </p:nvSpPr>
        <p:spPr>
          <a:xfrm>
            <a:off x="755650" y="3884613"/>
            <a:ext cx="7596188" cy="2208212"/>
          </a:xfrm>
          <a:prstGeom prst="rect">
            <a:avLst/>
          </a:prstGeom>
          <a:solidFill>
            <a:srgbClr val="E5FC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p:cNvSpPr>
            <a:spLocks noChangeArrowheads="1"/>
          </p:cNvSpPr>
          <p:nvPr/>
        </p:nvSpPr>
        <p:spPr bwMode="auto">
          <a:xfrm>
            <a:off x="833438" y="3917950"/>
            <a:ext cx="7477125"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a:t>Think about what can be inferred from the above points. </a:t>
            </a:r>
          </a:p>
          <a:p>
            <a:pPr algn="ctr">
              <a:lnSpc>
                <a:spcPct val="100000"/>
              </a:lnSpc>
              <a:spcBef>
                <a:spcPct val="0"/>
              </a:spcBef>
              <a:buFont typeface="Arial" panose="020B0604020202020204" pitchFamily="34" charset="0"/>
              <a:buNone/>
            </a:pPr>
            <a:r>
              <a:rPr lang="en-GB" altLang="en-US"/>
              <a:t>Why might evacuation had to have happened in waves? </a:t>
            </a:r>
          </a:p>
          <a:p>
            <a:pPr algn="ctr">
              <a:lnSpc>
                <a:spcPct val="100000"/>
              </a:lnSpc>
              <a:spcBef>
                <a:spcPct val="0"/>
              </a:spcBef>
              <a:buFont typeface="Arial" panose="020B0604020202020204" pitchFamily="34" charset="0"/>
              <a:buNone/>
            </a:pPr>
            <a:r>
              <a:rPr lang="en-GB" altLang="en-US"/>
              <a:t>Why wouldn’t people immediately know the name of each child? </a:t>
            </a:r>
          </a:p>
          <a:p>
            <a:pPr algn="ctr">
              <a:lnSpc>
                <a:spcPct val="100000"/>
              </a:lnSpc>
              <a:spcBef>
                <a:spcPct val="0"/>
              </a:spcBef>
              <a:buFont typeface="Arial" panose="020B0604020202020204" pitchFamily="34" charset="0"/>
              <a:buNone/>
            </a:pPr>
            <a:r>
              <a:rPr lang="en-GB" altLang="en-US"/>
              <a:t>Why couldn’t all of the children stay in the UK?</a:t>
            </a:r>
          </a:p>
        </p:txBody>
      </p:sp>
      <p:sp>
        <p:nvSpPr>
          <p:cNvPr id="18" name="Rectangle: Rounded Corners 17">
            <a:extLst/>
          </p:cNvPr>
          <p:cNvSpPr/>
          <p:nvPr/>
        </p:nvSpPr>
        <p:spPr>
          <a:xfrm>
            <a:off x="755650" y="1187450"/>
            <a:ext cx="2317750" cy="1192213"/>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tx1"/>
                </a:solidFill>
              </a:rPr>
              <a:t>AP1</a:t>
            </a:r>
          </a:p>
          <a:p>
            <a:pPr algn="ctr" eaLnBrk="1" fontAlgn="auto" hangingPunct="1">
              <a:spcBef>
                <a:spcPts val="0"/>
              </a:spcBef>
              <a:spcAft>
                <a:spcPts val="0"/>
              </a:spcAft>
              <a:defRPr/>
            </a:pPr>
            <a:r>
              <a:rPr lang="en-GB" dirty="0">
                <a:solidFill>
                  <a:schemeClr val="tx1"/>
                </a:solidFill>
              </a:rPr>
              <a:t>A lot of people were evacuated.</a:t>
            </a:r>
          </a:p>
        </p:txBody>
      </p:sp>
      <p:sp>
        <p:nvSpPr>
          <p:cNvPr id="14" name="Rectangle 13"/>
          <p:cNvSpPr>
            <a:spLocks noChangeArrowheads="1"/>
          </p:cNvSpPr>
          <p:nvPr/>
        </p:nvSpPr>
        <p:spPr bwMode="auto">
          <a:xfrm>
            <a:off x="833438" y="5089525"/>
            <a:ext cx="7477125"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b="1"/>
              <a:t>Remember: </a:t>
            </a:r>
            <a:r>
              <a:rPr lang="en-GB" altLang="en-US"/>
              <a:t>To earn all </a:t>
            </a:r>
            <a:r>
              <a:rPr lang="en-GB" altLang="en-US" b="1"/>
              <a:t>three</a:t>
            </a:r>
            <a:r>
              <a:rPr lang="en-GB" altLang="en-US"/>
              <a:t> marks, you need to describe two ways that the text makes evacuation look like a large-scale operation and give evidence from the text about </a:t>
            </a:r>
            <a:r>
              <a:rPr lang="en-GB" altLang="en-US" b="1"/>
              <a:t>at least one </a:t>
            </a:r>
            <a:r>
              <a:rPr lang="en-GB" altLang="en-US"/>
              <a:t>of them.</a:t>
            </a:r>
          </a:p>
        </p:txBody>
      </p:sp>
      <p:sp>
        <p:nvSpPr>
          <p:cNvPr id="15" name="Rectangle: Rounded Corners 17">
            <a:extLst/>
          </p:cNvPr>
          <p:cNvSpPr/>
          <p:nvPr/>
        </p:nvSpPr>
        <p:spPr>
          <a:xfrm>
            <a:off x="3221038" y="1187450"/>
            <a:ext cx="2665412" cy="1192213"/>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tx1"/>
                </a:solidFill>
              </a:rPr>
              <a:t>AP2</a:t>
            </a:r>
          </a:p>
          <a:p>
            <a:pPr algn="ctr" eaLnBrk="1" fontAlgn="auto" hangingPunct="1">
              <a:spcBef>
                <a:spcPts val="0"/>
              </a:spcBef>
              <a:spcAft>
                <a:spcPts val="0"/>
              </a:spcAft>
              <a:defRPr/>
            </a:pPr>
            <a:r>
              <a:rPr lang="en-GB" dirty="0">
                <a:solidFill>
                  <a:schemeClr val="tx1"/>
                </a:solidFill>
              </a:rPr>
              <a:t>Teachers and helpers were required to look after the children.</a:t>
            </a:r>
          </a:p>
        </p:txBody>
      </p:sp>
      <p:sp>
        <p:nvSpPr>
          <p:cNvPr id="16" name="Rectangle: Rounded Corners 17">
            <a:extLst/>
          </p:cNvPr>
          <p:cNvSpPr/>
          <p:nvPr/>
        </p:nvSpPr>
        <p:spPr>
          <a:xfrm>
            <a:off x="6034088" y="1187450"/>
            <a:ext cx="2317750" cy="1192213"/>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tx1"/>
                </a:solidFill>
              </a:rPr>
              <a:t>AP3</a:t>
            </a:r>
          </a:p>
          <a:p>
            <a:pPr algn="ctr" eaLnBrk="1" fontAlgn="auto" hangingPunct="1">
              <a:spcBef>
                <a:spcPts val="0"/>
              </a:spcBef>
              <a:spcAft>
                <a:spcPts val="0"/>
              </a:spcAft>
              <a:defRPr/>
            </a:pPr>
            <a:r>
              <a:rPr lang="en-GB" dirty="0">
                <a:solidFill>
                  <a:schemeClr val="tx1"/>
                </a:solidFill>
              </a:rPr>
              <a:t>The evacuation occurred in distinct waves.</a:t>
            </a:r>
          </a:p>
        </p:txBody>
      </p:sp>
      <p:sp>
        <p:nvSpPr>
          <p:cNvPr id="17" name="Rectangle: Rounded Corners 17">
            <a:extLst/>
          </p:cNvPr>
          <p:cNvSpPr/>
          <p:nvPr/>
        </p:nvSpPr>
        <p:spPr>
          <a:xfrm>
            <a:off x="1865313" y="2506663"/>
            <a:ext cx="2630487" cy="1190625"/>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tx1"/>
                </a:solidFill>
              </a:rPr>
              <a:t>AP4</a:t>
            </a:r>
          </a:p>
          <a:p>
            <a:pPr algn="ctr" eaLnBrk="1" fontAlgn="auto" hangingPunct="1">
              <a:spcBef>
                <a:spcPts val="0"/>
              </a:spcBef>
              <a:spcAft>
                <a:spcPts val="0"/>
              </a:spcAft>
              <a:defRPr/>
            </a:pPr>
            <a:r>
              <a:rPr lang="en-GB" dirty="0">
                <a:solidFill>
                  <a:schemeClr val="tx1"/>
                </a:solidFill>
              </a:rPr>
              <a:t>Children were required to wear identity labels.</a:t>
            </a:r>
          </a:p>
        </p:txBody>
      </p:sp>
      <p:sp>
        <p:nvSpPr>
          <p:cNvPr id="19" name="Rectangle: Rounded Corners 17">
            <a:extLst/>
          </p:cNvPr>
          <p:cNvSpPr/>
          <p:nvPr/>
        </p:nvSpPr>
        <p:spPr>
          <a:xfrm>
            <a:off x="4659313" y="2506663"/>
            <a:ext cx="2630487" cy="1190625"/>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tx1"/>
                </a:solidFill>
              </a:rPr>
              <a:t>AP5</a:t>
            </a:r>
          </a:p>
          <a:p>
            <a:pPr algn="ctr" eaLnBrk="1" fontAlgn="auto" hangingPunct="1">
              <a:spcBef>
                <a:spcPts val="0"/>
              </a:spcBef>
              <a:spcAft>
                <a:spcPts val="0"/>
              </a:spcAft>
              <a:defRPr/>
            </a:pPr>
            <a:r>
              <a:rPr lang="en-GB" dirty="0">
                <a:solidFill>
                  <a:schemeClr val="tx1"/>
                </a:solidFill>
              </a:rPr>
              <a:t>Children were sent to different countries around the world.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nodeType="afterGroup">
                            <p:stCondLst>
                              <p:cond delay="225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nodeType="afterGroup">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nodeType="afterGroup">
                            <p:stCondLst>
                              <p:cond delay="4250"/>
                            </p:stCondLst>
                            <p:childTnLst>
                              <p:par>
                                <p:cTn id="37" presetID="10"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6" grpId="0"/>
      <p:bldP spid="18" grpId="0" animBg="1"/>
      <p:bldP spid="14" grpId="0"/>
      <p:bldP spid="15" grpId="0" animBg="1"/>
      <p:bldP spid="16" grpId="0" animBg="1"/>
      <p:bldP spid="1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73113" y="687388"/>
            <a:ext cx="4095750"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7000"/>
              </a:lnSpc>
              <a:spcBef>
                <a:spcPct val="0"/>
              </a:spcBef>
              <a:buFontTx/>
              <a:buNone/>
            </a:pPr>
            <a:r>
              <a:rPr lang="en-GB" altLang="en-US">
                <a:solidFill>
                  <a:schemeClr val="tx1"/>
                </a:solidFill>
                <a:ea typeface="Calibri" panose="020F0502020204030204" pitchFamily="34" charset="0"/>
                <a:cs typeface="Times New Roman" panose="02020603050405020304" pitchFamily="18" charset="0"/>
              </a:rPr>
              <a:t>Some three-mark example answers are:</a:t>
            </a:r>
            <a:endParaRPr lang="en-GB" altLang="en-US" sz="140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3259138" y="1187450"/>
            <a:ext cx="4916487"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buFont typeface="Arial" panose="020B0604020202020204" pitchFamily="34" charset="0"/>
              <a:buNone/>
            </a:pPr>
            <a:r>
              <a:rPr lang="en-GB" altLang="en-US" sz="1600"/>
              <a:t>Evacuation is made to sound large-scale </a:t>
            </a:r>
            <a:r>
              <a:rPr lang="en-GB" altLang="en-US" sz="1600" b="1"/>
              <a:t>because</a:t>
            </a:r>
            <a:r>
              <a:rPr lang="en-GB" altLang="en-US" sz="1600"/>
              <a:t> a lot of people were involved. </a:t>
            </a:r>
            <a:r>
              <a:rPr lang="en-GB" altLang="en-US" sz="1600" b="1"/>
              <a:t>The text says </a:t>
            </a:r>
            <a:r>
              <a:rPr lang="en-GB" altLang="en-US" sz="1600"/>
              <a:t>that over 3.5 million people were evacuated. It was such a big event that not everyone could be evacuated at the same time. </a:t>
            </a:r>
          </a:p>
          <a:p>
            <a:pPr>
              <a:buFont typeface="Arial" panose="020B0604020202020204" pitchFamily="34" charset="0"/>
              <a:buNone/>
            </a:pPr>
            <a:r>
              <a:rPr lang="en-GB" altLang="en-US" sz="1600"/>
              <a:t>[AP1 + evidence and AP3]</a:t>
            </a:r>
          </a:p>
        </p:txBody>
      </p:sp>
      <p:sp>
        <p:nvSpPr>
          <p:cNvPr id="14" name="Rectangle: Rounded Corners 17">
            <a:extLst/>
          </p:cNvPr>
          <p:cNvSpPr/>
          <p:nvPr/>
        </p:nvSpPr>
        <p:spPr>
          <a:xfrm>
            <a:off x="763588" y="1238250"/>
            <a:ext cx="2222500" cy="776288"/>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solidFill>
                  <a:schemeClr val="tx1"/>
                </a:solidFill>
              </a:rPr>
              <a:t>AP1</a:t>
            </a:r>
          </a:p>
          <a:p>
            <a:pPr algn="ctr" eaLnBrk="1" fontAlgn="auto" hangingPunct="1">
              <a:spcBef>
                <a:spcPts val="0"/>
              </a:spcBef>
              <a:spcAft>
                <a:spcPts val="0"/>
              </a:spcAft>
              <a:defRPr/>
            </a:pPr>
            <a:r>
              <a:rPr lang="en-GB" sz="1400" dirty="0">
                <a:solidFill>
                  <a:schemeClr val="tx1"/>
                </a:solidFill>
              </a:rPr>
              <a:t>A lot of people were evacuated.</a:t>
            </a:r>
          </a:p>
        </p:txBody>
      </p:sp>
      <p:sp>
        <p:nvSpPr>
          <p:cNvPr id="15" name="Rectangle: Rounded Corners 17">
            <a:extLst/>
          </p:cNvPr>
          <p:cNvSpPr/>
          <p:nvPr/>
        </p:nvSpPr>
        <p:spPr>
          <a:xfrm>
            <a:off x="758825" y="2151063"/>
            <a:ext cx="2214563" cy="993775"/>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solidFill>
                  <a:schemeClr val="tx1"/>
                </a:solidFill>
              </a:rPr>
              <a:t>AP2</a:t>
            </a:r>
          </a:p>
          <a:p>
            <a:pPr algn="ctr" eaLnBrk="1" fontAlgn="auto" hangingPunct="1">
              <a:spcBef>
                <a:spcPts val="0"/>
              </a:spcBef>
              <a:spcAft>
                <a:spcPts val="0"/>
              </a:spcAft>
              <a:defRPr/>
            </a:pPr>
            <a:r>
              <a:rPr lang="en-GB" sz="1400" dirty="0">
                <a:solidFill>
                  <a:schemeClr val="tx1"/>
                </a:solidFill>
              </a:rPr>
              <a:t>Teachers and helpers were required to look after the children.</a:t>
            </a:r>
          </a:p>
        </p:txBody>
      </p:sp>
      <p:sp>
        <p:nvSpPr>
          <p:cNvPr id="16" name="Rectangle: Rounded Corners 17">
            <a:extLst/>
          </p:cNvPr>
          <p:cNvSpPr/>
          <p:nvPr/>
        </p:nvSpPr>
        <p:spPr>
          <a:xfrm>
            <a:off x="757238" y="3279775"/>
            <a:ext cx="2222500" cy="768350"/>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solidFill>
                  <a:schemeClr val="tx1"/>
                </a:solidFill>
              </a:rPr>
              <a:t>AP3</a:t>
            </a:r>
          </a:p>
          <a:p>
            <a:pPr algn="ctr" eaLnBrk="1" fontAlgn="auto" hangingPunct="1">
              <a:spcBef>
                <a:spcPts val="0"/>
              </a:spcBef>
              <a:spcAft>
                <a:spcPts val="0"/>
              </a:spcAft>
              <a:defRPr/>
            </a:pPr>
            <a:r>
              <a:rPr lang="en-GB" sz="1400" dirty="0">
                <a:solidFill>
                  <a:schemeClr val="tx1"/>
                </a:solidFill>
              </a:rPr>
              <a:t>The evacuation occurred in distinct waves.</a:t>
            </a:r>
          </a:p>
        </p:txBody>
      </p:sp>
      <p:sp>
        <p:nvSpPr>
          <p:cNvPr id="17" name="Rectangle: Rounded Corners 17">
            <a:extLst/>
          </p:cNvPr>
          <p:cNvSpPr/>
          <p:nvPr/>
        </p:nvSpPr>
        <p:spPr>
          <a:xfrm>
            <a:off x="763588" y="4183063"/>
            <a:ext cx="2212975" cy="779462"/>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solidFill>
                  <a:schemeClr val="tx1"/>
                </a:solidFill>
              </a:rPr>
              <a:t>AP4</a:t>
            </a:r>
          </a:p>
          <a:p>
            <a:pPr algn="ctr" eaLnBrk="1" fontAlgn="auto" hangingPunct="1">
              <a:spcBef>
                <a:spcPts val="0"/>
              </a:spcBef>
              <a:spcAft>
                <a:spcPts val="0"/>
              </a:spcAft>
              <a:defRPr/>
            </a:pPr>
            <a:r>
              <a:rPr lang="en-GB" sz="1400" dirty="0">
                <a:solidFill>
                  <a:schemeClr val="tx1"/>
                </a:solidFill>
              </a:rPr>
              <a:t>Children were required to wear identity labels.</a:t>
            </a:r>
          </a:p>
        </p:txBody>
      </p:sp>
      <p:sp>
        <p:nvSpPr>
          <p:cNvPr id="18" name="Rectangle: Rounded Corners 17">
            <a:extLst/>
          </p:cNvPr>
          <p:cNvSpPr/>
          <p:nvPr/>
        </p:nvSpPr>
        <p:spPr>
          <a:xfrm>
            <a:off x="762000" y="5097463"/>
            <a:ext cx="2212975" cy="995362"/>
          </a:xfrm>
          <a:prstGeom prst="roundRect">
            <a:avLst/>
          </a:prstGeom>
          <a:solidFill>
            <a:srgbClr val="C8F9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solidFill>
                  <a:schemeClr val="tx1"/>
                </a:solidFill>
              </a:rPr>
              <a:t>AP5</a:t>
            </a:r>
          </a:p>
          <a:p>
            <a:pPr algn="ctr" eaLnBrk="1" fontAlgn="auto" hangingPunct="1">
              <a:spcBef>
                <a:spcPts val="0"/>
              </a:spcBef>
              <a:spcAft>
                <a:spcPts val="0"/>
              </a:spcAft>
              <a:defRPr/>
            </a:pPr>
            <a:r>
              <a:rPr lang="en-GB" sz="1400" dirty="0">
                <a:solidFill>
                  <a:schemeClr val="tx1"/>
                </a:solidFill>
              </a:rPr>
              <a:t>Children were sent to different countries around the world.</a:t>
            </a:r>
          </a:p>
        </p:txBody>
      </p:sp>
      <p:sp>
        <p:nvSpPr>
          <p:cNvPr id="19" name="Rectangle 18"/>
          <p:cNvSpPr>
            <a:spLocks noChangeArrowheads="1"/>
          </p:cNvSpPr>
          <p:nvPr/>
        </p:nvSpPr>
        <p:spPr bwMode="auto">
          <a:xfrm>
            <a:off x="3259138" y="3014663"/>
            <a:ext cx="4916487"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buFont typeface="Arial" panose="020B0604020202020204" pitchFamily="34" charset="0"/>
              <a:buNone/>
            </a:pPr>
            <a:r>
              <a:rPr lang="en-GB" altLang="en-US" sz="1600"/>
              <a:t>The text says that children were required to wear identity labels. This must have been </a:t>
            </a:r>
            <a:r>
              <a:rPr lang="en-GB" altLang="en-US" sz="1600" b="1"/>
              <a:t>because</a:t>
            </a:r>
            <a:r>
              <a:rPr lang="en-GB" altLang="en-US" sz="1600"/>
              <a:t> there were so many children that no one could keep track of them. </a:t>
            </a:r>
            <a:r>
              <a:rPr lang="en-GB" altLang="en-US" sz="1600" b="1"/>
              <a:t>Also</a:t>
            </a:r>
            <a:r>
              <a:rPr lang="en-GB" altLang="en-US" sz="1600"/>
              <a:t>, not every child could stay in the UK </a:t>
            </a:r>
            <a:r>
              <a:rPr lang="en-GB" altLang="en-US" sz="1600" b="1"/>
              <a:t>because</a:t>
            </a:r>
            <a:r>
              <a:rPr lang="en-GB" altLang="en-US" sz="1600"/>
              <a:t> there were so many of them, </a:t>
            </a:r>
            <a:r>
              <a:rPr lang="en-GB" altLang="en-US" sz="1600" b="1"/>
              <a:t>so</a:t>
            </a:r>
            <a:r>
              <a:rPr lang="en-GB" altLang="en-US" sz="1600"/>
              <a:t> they were sent to places as far away as Australia and Canada. </a:t>
            </a:r>
          </a:p>
          <a:p>
            <a:pPr>
              <a:buFont typeface="Arial" panose="020B0604020202020204" pitchFamily="34" charset="0"/>
              <a:buNone/>
            </a:pPr>
            <a:r>
              <a:rPr lang="en-GB" altLang="en-US" sz="1600"/>
              <a:t>[AP4 + evidence and AP5 + evidence]</a:t>
            </a:r>
          </a:p>
        </p:txBody>
      </p:sp>
      <p:sp>
        <p:nvSpPr>
          <p:cNvPr id="21" name="Rectangle 20"/>
          <p:cNvSpPr>
            <a:spLocks noChangeArrowheads="1"/>
          </p:cNvSpPr>
          <p:nvPr/>
        </p:nvSpPr>
        <p:spPr bwMode="auto">
          <a:xfrm>
            <a:off x="3259138" y="5081588"/>
            <a:ext cx="4095750"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7000"/>
              </a:lnSpc>
              <a:spcBef>
                <a:spcPct val="0"/>
              </a:spcBef>
              <a:buFontTx/>
              <a:buNone/>
            </a:pPr>
            <a:r>
              <a:rPr lang="en-GB" altLang="en-US">
                <a:solidFill>
                  <a:schemeClr val="tx1"/>
                </a:solidFill>
                <a:ea typeface="Calibri" panose="020F0502020204030204" pitchFamily="34" charset="0"/>
                <a:cs typeface="Times New Roman" panose="02020603050405020304" pitchFamily="18" charset="0"/>
              </a:rPr>
              <a:t>Did you earn all three marks?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afterGroup">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nodeType="afterGroup">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nodeType="afterGroup">
                            <p:stCondLst>
                              <p:cond delay="225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nodeType="afterGroup">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par>
                          <p:cTn id="35" fill="hold" nodeType="afterGroup">
                            <p:stCondLst>
                              <p:cond delay="375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animBg="1"/>
      <p:bldP spid="15" grpId="0" animBg="1"/>
      <p:bldP spid="16" grpId="0" animBg="1"/>
      <p:bldP spid="17" grpId="0" animBg="1"/>
      <p:bldP spid="18" grpId="0" animBg="1"/>
      <p:bldP spid="19"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253</TotalTime>
  <Words>681</Words>
  <Application>Microsoft Office PowerPoint</Application>
  <PresentationFormat>On-screen Show (4:3)</PresentationFormat>
  <Paragraphs>43</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Tahoma</vt:lpstr>
      <vt:lpstr>Calibri</vt:lpstr>
      <vt:lpstr>Sassoon Infant Rg</vt:lpstr>
      <vt:lpstr>Arial</vt:lpstr>
      <vt:lpstr>Twinkl</vt:lpstr>
      <vt:lpstr>Times New Roman</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Maddie Cummins</cp:lastModifiedBy>
  <cp:revision>30</cp:revision>
  <dcterms:created xsi:type="dcterms:W3CDTF">2018-03-27T14:05:37Z</dcterms:created>
  <dcterms:modified xsi:type="dcterms:W3CDTF">2020-03-25T06:11:55Z</dcterms:modified>
</cp:coreProperties>
</file>